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ed Kamran Umar" initials="SKU" lastIdx="1" clrIdx="0">
    <p:extLst>
      <p:ext uri="{19B8F6BF-5375-455C-9EA6-DF929625EA0E}">
        <p15:presenceInfo xmlns:p15="http://schemas.microsoft.com/office/powerpoint/2012/main" userId="S::kamran@zad.qa::2562a8e0-9f65-434b-b089-e3de9269bc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85B21C-53EF-47BB-9EA1-04952921E0A2}" v="118" dt="2021-11-01T11:49:49.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zad-my.sharepoint.com/personal/kamran_zad_qa/Documents/Kamran/2021/QFMA/Q3%202021/QFMA%20Report%2030th%20Sep%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Zad Holding Company Q.P.S.C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165423931079276"/>
          <c:y val="0.10159712931271181"/>
          <c:w val="0.73001239800201634"/>
          <c:h val="0.77219840215892521"/>
        </c:manualLayout>
      </c:layout>
      <c:barChart>
        <c:barDir val="bar"/>
        <c:grouping val="clustered"/>
        <c:varyColors val="0"/>
        <c:ser>
          <c:idx val="0"/>
          <c:order val="0"/>
          <c:tx>
            <c:strRef>
              <c:f>'INV PPT1'!$B$25</c:f>
              <c:strCache>
                <c:ptCount val="1"/>
                <c:pt idx="0">
                  <c:v>2020</c:v>
                </c:pt>
              </c:strCache>
            </c:strRef>
          </c:tx>
          <c:spPr>
            <a:solidFill>
              <a:schemeClr val="accent1"/>
            </a:solidFill>
            <a:ln>
              <a:noFill/>
            </a:ln>
            <a:effectLst/>
          </c:spPr>
          <c:invertIfNegative val="0"/>
          <c:dLbls>
            <c:dLbl>
              <c:idx val="0"/>
              <c:layout>
                <c:manualLayout>
                  <c:x val="-6.3713882079683454E-2"/>
                  <c:y val="5.47841085536326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2C-4DF9-A3D5-1D148310DD40}"/>
                </c:ext>
              </c:extLst>
            </c:dLbl>
            <c:dLbl>
              <c:idx val="1"/>
              <c:layout>
                <c:manualLayout>
                  <c:x val="-3.7957206345343331E-2"/>
                  <c:y val="-1.0043637209878551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72C-4DF9-A3D5-1D148310DD40}"/>
                </c:ext>
              </c:extLst>
            </c:dLbl>
            <c:dLbl>
              <c:idx val="2"/>
              <c:layout>
                <c:manualLayout>
                  <c:x val="-3.795720634534333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2C-4DF9-A3D5-1D148310DD40}"/>
                </c:ext>
              </c:extLst>
            </c:dLbl>
            <c:dLbl>
              <c:idx val="3"/>
              <c:layout>
                <c:manualLayout>
                  <c:x val="-3.1179133783674928E-2"/>
                  <c:y val="2.73920542768163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2C-4DF9-A3D5-1D148310DD40}"/>
                </c:ext>
              </c:extLst>
            </c:dLbl>
            <c:dLbl>
              <c:idx val="4"/>
              <c:layout>
                <c:manualLayout>
                  <c:x val="-5.693580951801499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2C-4DF9-A3D5-1D148310DD40}"/>
                </c:ext>
              </c:extLst>
            </c:dLbl>
            <c:dLbl>
              <c:idx val="5"/>
              <c:layout>
                <c:manualLayout>
                  <c:x val="-7.049195464135189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2C-4DF9-A3D5-1D148310DD40}"/>
                </c:ext>
              </c:extLst>
            </c:dLbl>
            <c:dLbl>
              <c:idx val="6"/>
              <c:layout>
                <c:manualLayout>
                  <c:x val="-0.1328502222087016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2C-4DF9-A3D5-1D148310DD4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'INV PPT1'!$A$26:$A$32</c:f>
              <c:strCache>
                <c:ptCount val="7"/>
                <c:pt idx="0">
                  <c:v> NET PROFIT </c:v>
                </c:pt>
                <c:pt idx="1">
                  <c:v> SELLING &amp; DISTRIBUTION EXPENSES </c:v>
                </c:pt>
                <c:pt idx="2">
                  <c:v> GENERAL AND ADMINISTRATIVE EXPENSES </c:v>
                </c:pt>
                <c:pt idx="3">
                  <c:v> OTHER INCOME </c:v>
                </c:pt>
                <c:pt idx="4">
                  <c:v> GROSS PROFIT </c:v>
                </c:pt>
                <c:pt idx="5">
                  <c:v> OPERATING COST </c:v>
                </c:pt>
                <c:pt idx="6">
                  <c:v> TOTAL REVENUE </c:v>
                </c:pt>
              </c:strCache>
            </c:strRef>
          </c:cat>
          <c:val>
            <c:numRef>
              <c:f>'INV PPT1'!$B$26:$B$32</c:f>
              <c:numCache>
                <c:formatCode>_(* #,##0_);_(* \(#,##0\);_(* "-"??_);_(@_)</c:formatCode>
                <c:ptCount val="7"/>
                <c:pt idx="0">
                  <c:v>138.03</c:v>
                </c:pt>
                <c:pt idx="1">
                  <c:v>52.95</c:v>
                </c:pt>
                <c:pt idx="2">
                  <c:v>58.33</c:v>
                </c:pt>
                <c:pt idx="3">
                  <c:v>52.32</c:v>
                </c:pt>
                <c:pt idx="4">
                  <c:v>213.17</c:v>
                </c:pt>
                <c:pt idx="5">
                  <c:v>735.02</c:v>
                </c:pt>
                <c:pt idx="6">
                  <c:v>948.19</c:v>
                </c:pt>
              </c:numCache>
            </c:numRef>
          </c:val>
          <c:extLst>
            <c:ext xmlns:c16="http://schemas.microsoft.com/office/drawing/2014/chart" uri="{C3380CC4-5D6E-409C-BE32-E72D297353CC}">
              <c16:uniqueId val="{00000000-DFA5-461E-B9BE-628607E8AC73}"/>
            </c:ext>
          </c:extLst>
        </c:ser>
        <c:ser>
          <c:idx val="1"/>
          <c:order val="1"/>
          <c:tx>
            <c:strRef>
              <c:f>'INV PPT1'!$C$25</c:f>
              <c:strCache>
                <c:ptCount val="1"/>
                <c:pt idx="0">
                  <c:v>2021</c:v>
                </c:pt>
              </c:strCache>
            </c:strRef>
          </c:tx>
          <c:spPr>
            <a:solidFill>
              <a:schemeClr val="accent2"/>
            </a:solidFill>
            <a:ln>
              <a:noFill/>
            </a:ln>
            <a:effectLst/>
          </c:spPr>
          <c:invertIfNegative val="0"/>
          <c:dLbls>
            <c:dLbl>
              <c:idx val="1"/>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2.3255620329734546E-2"/>
                      <c:h val="2.461186861045285E-2"/>
                    </c:manualLayout>
                  </c15:layout>
                </c:ext>
                <c:ext xmlns:c16="http://schemas.microsoft.com/office/drawing/2014/chart" uri="{C3380CC4-5D6E-409C-BE32-E72D297353CC}">
                  <c16:uniqueId val="{0000000C-772C-4DF9-A3D5-1D148310DD40}"/>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'INV PPT1'!$A$26:$A$32</c:f>
              <c:strCache>
                <c:ptCount val="7"/>
                <c:pt idx="0">
                  <c:v> NET PROFIT </c:v>
                </c:pt>
                <c:pt idx="1">
                  <c:v> SELLING &amp; DISTRIBUTION EXPENSES </c:v>
                </c:pt>
                <c:pt idx="2">
                  <c:v> GENERAL AND ADMINISTRATIVE EXPENSES </c:v>
                </c:pt>
                <c:pt idx="3">
                  <c:v> OTHER INCOME </c:v>
                </c:pt>
                <c:pt idx="4">
                  <c:v> GROSS PROFIT </c:v>
                </c:pt>
                <c:pt idx="5">
                  <c:v> OPERATING COST </c:v>
                </c:pt>
                <c:pt idx="6">
                  <c:v> TOTAL REVENUE </c:v>
                </c:pt>
              </c:strCache>
            </c:strRef>
          </c:cat>
          <c:val>
            <c:numRef>
              <c:f>'INV PPT1'!$C$26:$C$32</c:f>
              <c:numCache>
                <c:formatCode>_(* #,##0_);_(* \(#,##0\);_(* "-"??_);_(@_)</c:formatCode>
                <c:ptCount val="7"/>
                <c:pt idx="0">
                  <c:v>134.84</c:v>
                </c:pt>
                <c:pt idx="1">
                  <c:v>52.92</c:v>
                </c:pt>
                <c:pt idx="2">
                  <c:v>58.58</c:v>
                </c:pt>
                <c:pt idx="3">
                  <c:v>57.18</c:v>
                </c:pt>
                <c:pt idx="4">
                  <c:v>197.43</c:v>
                </c:pt>
                <c:pt idx="5">
                  <c:v>686.42</c:v>
                </c:pt>
                <c:pt idx="6">
                  <c:v>883.87</c:v>
                </c:pt>
              </c:numCache>
            </c:numRef>
          </c:val>
          <c:extLst>
            <c:ext xmlns:c16="http://schemas.microsoft.com/office/drawing/2014/chart" uri="{C3380CC4-5D6E-409C-BE32-E72D297353CC}">
              <c16:uniqueId val="{00000001-DFA5-461E-B9BE-628607E8AC73}"/>
            </c:ext>
          </c:extLst>
        </c:ser>
        <c:dLbls>
          <c:showLegendKey val="0"/>
          <c:showVal val="0"/>
          <c:showCatName val="0"/>
          <c:showSerName val="0"/>
          <c:showPercent val="0"/>
          <c:showBubbleSize val="0"/>
        </c:dLbls>
        <c:gapWidth val="150"/>
        <c:axId val="948525456"/>
        <c:axId val="948527536"/>
      </c:barChart>
      <c:catAx>
        <c:axId val="948525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8527536"/>
        <c:crosses val="autoZero"/>
        <c:auto val="0"/>
        <c:lblAlgn val="ctr"/>
        <c:lblOffset val="100"/>
        <c:noMultiLvlLbl val="0"/>
      </c:catAx>
      <c:valAx>
        <c:axId val="948527536"/>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8525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D33E3A-BE94-4CCE-92E4-C79AFD409CCC}"/>
              </a:ext>
            </a:extLst>
          </p:cNvPr>
          <p:cNvSpPr>
            <a:spLocks noGrp="1"/>
          </p:cNvSpPr>
          <p:nvPr>
            <p:ph type="subTitle" idx="1"/>
          </p:nvPr>
        </p:nvSpPr>
        <p:spPr>
          <a:xfrm>
            <a:off x="1524000" y="41811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188680-EB8C-4A01-BDAA-BEF748E80225}"/>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E5AD82B9-EC1E-4D41-9516-39FB99A4F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7BF29-51F9-4ECA-A084-0B23CE226DA2}"/>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331908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F75F4-AE64-4BD1-B0BD-764AFF9072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1363CB-861A-428B-91DC-7011D13667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FBE3A-9C97-4554-8450-F966179E6461}"/>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CED8D1F0-6EF5-4841-A63D-EDF6E1CFF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B25DE-D9A0-4AAF-9214-5B5244441E7D}"/>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287684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DD95DA-1AB6-487C-B7EE-9322CC7FAC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90586C-297B-492E-A81F-C4310B7A9B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1BDA7-349C-4FC3-A5AE-627F57C0E060}"/>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BFC94694-2317-4C25-A7BA-B2900088B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5A00E-608B-4091-8624-125560CC86DF}"/>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344586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D496-9F6B-4253-949A-2BF538D1D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BC927-80BC-4009-A963-2584A86B17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07ECA-6AA6-43C8-A3A2-ACD9B63AF1A4}"/>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A54CA91B-F0E8-4F24-B43C-5C784AB78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076C5-95E4-4BF8-B4DF-A19D39A3972F}"/>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83213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4EA5-B032-4766-813E-95A91C523C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891A2-8441-4E2C-AAD4-71F7A3AECE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224C93-2091-4350-976A-84F2A263F74C}"/>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4FD4D769-61DD-47E7-9F03-2C0548AC8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6F0CA-5DBA-4E42-A934-014ADE68D460}"/>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116601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A66C3-C62F-47B9-A461-8AD7B12A9C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11B58-0CFB-434E-BE8A-975345576D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0E0441-03D9-437E-9F12-E489809B5A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552D38-3EE8-4E72-AD70-4A50C068059C}"/>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6" name="Footer Placeholder 5">
            <a:extLst>
              <a:ext uri="{FF2B5EF4-FFF2-40B4-BE49-F238E27FC236}">
                <a16:creationId xmlns:a16="http://schemas.microsoft.com/office/drawing/2014/main" id="{DC7BFF0C-E9A9-4BBD-8091-DD7BA6B0AF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D6230-4CFD-49BA-AF6D-8B66BC95F715}"/>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320463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EF37-023A-48B0-8B0D-36A12F6DEB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B612-050D-44A1-A31B-18DD9DBD73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F3DB99-EC77-47D7-9E9D-7C0FC6287C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FB1158-DA10-4A9E-B9BE-8DC544D81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0F6DAC-9CF8-4B3A-A831-78F0714348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1B1C20-77FA-4828-8416-2E3DD3970624}"/>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8" name="Footer Placeholder 7">
            <a:extLst>
              <a:ext uri="{FF2B5EF4-FFF2-40B4-BE49-F238E27FC236}">
                <a16:creationId xmlns:a16="http://schemas.microsoft.com/office/drawing/2014/main" id="{57009F13-02C1-4DF0-96D5-FF6F4C775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EFB6A0-2368-4F21-BB86-99C0FBD15507}"/>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365115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8E2C-C8DE-4DB1-ABCD-F56A8C3B29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D5827-A40B-45AE-829D-C28293AA003F}"/>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4" name="Footer Placeholder 3">
            <a:extLst>
              <a:ext uri="{FF2B5EF4-FFF2-40B4-BE49-F238E27FC236}">
                <a16:creationId xmlns:a16="http://schemas.microsoft.com/office/drawing/2014/main" id="{1C6C03B3-6C7B-4E78-A09E-1EE179179D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952D27-936C-4EBA-B036-D31BE6F253FC}"/>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65275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2B99F-4E49-4F67-8173-939CFEA4D104}"/>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3" name="Footer Placeholder 2">
            <a:extLst>
              <a:ext uri="{FF2B5EF4-FFF2-40B4-BE49-F238E27FC236}">
                <a16:creationId xmlns:a16="http://schemas.microsoft.com/office/drawing/2014/main" id="{50E27C38-6287-4A11-993A-0216C473C0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1C28B3-832A-4183-BE1B-CF3A7A6CD26C}"/>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348745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F01D-8D5B-46F8-85FF-92E2C560D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E3057A-2F56-4B5A-9C4B-79822EE068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CD5064-4B46-40D3-9614-EEB64EFF4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489356-7B52-41FD-BF18-0171A7FF13CE}"/>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6" name="Footer Placeholder 5">
            <a:extLst>
              <a:ext uri="{FF2B5EF4-FFF2-40B4-BE49-F238E27FC236}">
                <a16:creationId xmlns:a16="http://schemas.microsoft.com/office/drawing/2014/main" id="{AFCE2855-AAE0-4F4F-AEE9-BE0E0B7BA2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6DCF-AA04-4A44-B45C-17DF6611E604}"/>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181824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7BF9-3A24-4B00-A0A8-1492C11EF4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C4DB6-BD17-489F-8F6F-120323752B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9D5816-A0AE-48DA-A778-DB4F289E8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4D2F4-F29E-4F5D-B2DA-FF9672ADBA9B}"/>
              </a:ext>
            </a:extLst>
          </p:cNvPr>
          <p:cNvSpPr>
            <a:spLocks noGrp="1"/>
          </p:cNvSpPr>
          <p:nvPr>
            <p:ph type="dt" sz="half" idx="10"/>
          </p:nvPr>
        </p:nvSpPr>
        <p:spPr/>
        <p:txBody>
          <a:bodyPr/>
          <a:lstStyle/>
          <a:p>
            <a:fld id="{BA952DB5-48D4-4A8C-8BA9-EB26994058E8}" type="datetimeFigureOut">
              <a:rPr lang="en-US" smtClean="0"/>
              <a:t>11/1/2021</a:t>
            </a:fld>
            <a:endParaRPr lang="en-US"/>
          </a:p>
        </p:txBody>
      </p:sp>
      <p:sp>
        <p:nvSpPr>
          <p:cNvPr id="6" name="Footer Placeholder 5">
            <a:extLst>
              <a:ext uri="{FF2B5EF4-FFF2-40B4-BE49-F238E27FC236}">
                <a16:creationId xmlns:a16="http://schemas.microsoft.com/office/drawing/2014/main" id="{18205CF9-D4CA-4150-B332-B6AEF0C05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D3E0B-EEB8-476B-8963-35EB42C2D3FD}"/>
              </a:ext>
            </a:extLst>
          </p:cNvPr>
          <p:cNvSpPr>
            <a:spLocks noGrp="1"/>
          </p:cNvSpPr>
          <p:nvPr>
            <p:ph type="sldNum" sz="quarter" idx="12"/>
          </p:nvPr>
        </p:nvSpPr>
        <p:spPr/>
        <p:txBody>
          <a:bodyPr/>
          <a:lstStyle/>
          <a:p>
            <a:fld id="{90D8075A-A8B6-4FCB-8136-B5A4770B7F8E}" type="slidenum">
              <a:rPr lang="en-US" smtClean="0"/>
              <a:t>‹#›</a:t>
            </a:fld>
            <a:endParaRPr lang="en-US"/>
          </a:p>
        </p:txBody>
      </p:sp>
    </p:spTree>
    <p:extLst>
      <p:ext uri="{BB962C8B-B14F-4D97-AF65-F5344CB8AC3E}">
        <p14:creationId xmlns:p14="http://schemas.microsoft.com/office/powerpoint/2010/main" val="44902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69ED9-C55E-4014-A720-9DDB919252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22CD45-140D-474C-9ABF-56B26BD002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DD356-1E06-4B56-89C6-D91BF0B6A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52DB5-48D4-4A8C-8BA9-EB26994058E8}" type="datetimeFigureOut">
              <a:rPr lang="en-US" smtClean="0"/>
              <a:t>11/1/2021</a:t>
            </a:fld>
            <a:endParaRPr lang="en-US"/>
          </a:p>
        </p:txBody>
      </p:sp>
      <p:sp>
        <p:nvSpPr>
          <p:cNvPr id="5" name="Footer Placeholder 4">
            <a:extLst>
              <a:ext uri="{FF2B5EF4-FFF2-40B4-BE49-F238E27FC236}">
                <a16:creationId xmlns:a16="http://schemas.microsoft.com/office/drawing/2014/main" id="{606FFB87-8C7F-4BF5-B3A3-A838BD5B3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57EDA7-8A61-491F-9EFC-BBA0F70D44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8075A-A8B6-4FCB-8136-B5A4770B7F8E}" type="slidenum">
              <a:rPr lang="en-US" smtClean="0"/>
              <a:t>‹#›</a:t>
            </a:fld>
            <a:endParaRPr lang="en-US"/>
          </a:p>
        </p:txBody>
      </p:sp>
    </p:spTree>
    <p:extLst>
      <p:ext uri="{BB962C8B-B14F-4D97-AF65-F5344CB8AC3E}">
        <p14:creationId xmlns:p14="http://schemas.microsoft.com/office/powerpoint/2010/main" val="286152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3F7132CB-8BF3-469A-AE8F-F75C9FE550D2}"/>
              </a:ext>
            </a:extLst>
          </p:cNvPr>
          <p:cNvSpPr>
            <a:spLocks noGrp="1"/>
          </p:cNvSpPr>
          <p:nvPr>
            <p:ph type="subTitle" idx="1"/>
          </p:nvPr>
        </p:nvSpPr>
        <p:spPr/>
        <p:txBody>
          <a:bodyPr/>
          <a:lstStyle/>
          <a:p>
            <a:r>
              <a:rPr lang="en-US" sz="1800" b="1" i="0" u="none" strike="noStrike" dirty="0">
                <a:solidFill>
                  <a:srgbClr val="C65911"/>
                </a:solidFill>
                <a:effectLst/>
                <a:latin typeface="Arial" panose="020B0604020202020204" pitchFamily="34" charset="0"/>
              </a:rPr>
              <a:t>FOR THE 3</a:t>
            </a:r>
            <a:r>
              <a:rPr lang="en-US" sz="1800" b="1" i="0" u="none" strike="noStrike" baseline="30000" dirty="0">
                <a:solidFill>
                  <a:srgbClr val="C65911"/>
                </a:solidFill>
                <a:effectLst/>
                <a:latin typeface="Arial" panose="020B0604020202020204" pitchFamily="34" charset="0"/>
              </a:rPr>
              <a:t>rd</a:t>
            </a:r>
            <a:r>
              <a:rPr lang="en-US" sz="1800" b="1" i="0" u="none" strike="noStrike" dirty="0">
                <a:solidFill>
                  <a:srgbClr val="C65911"/>
                </a:solidFill>
                <a:effectLst/>
                <a:latin typeface="Arial" panose="020B0604020202020204" pitchFamily="34" charset="0"/>
              </a:rPr>
              <a:t> QUARTER ENDED ON 30</a:t>
            </a:r>
            <a:r>
              <a:rPr lang="en-US" sz="1800" b="1" i="0" u="none" strike="noStrike" baseline="30000" dirty="0">
                <a:solidFill>
                  <a:srgbClr val="C65911"/>
                </a:solidFill>
                <a:effectLst/>
                <a:latin typeface="Arial" panose="020B0604020202020204" pitchFamily="34" charset="0"/>
              </a:rPr>
              <a:t>th</a:t>
            </a:r>
            <a:r>
              <a:rPr lang="en-US" sz="1800" b="1" i="0" u="none" strike="noStrike" dirty="0">
                <a:solidFill>
                  <a:srgbClr val="C65911"/>
                </a:solidFill>
                <a:effectLst/>
                <a:latin typeface="Arial" panose="020B0604020202020204" pitchFamily="34" charset="0"/>
              </a:rPr>
              <a:t> SEPTEMBER 2021</a:t>
            </a:r>
            <a:r>
              <a:rPr lang="en-US" dirty="0"/>
              <a:t> </a:t>
            </a:r>
          </a:p>
        </p:txBody>
      </p:sp>
    </p:spTree>
    <p:extLst>
      <p:ext uri="{BB962C8B-B14F-4D97-AF65-F5344CB8AC3E}">
        <p14:creationId xmlns:p14="http://schemas.microsoft.com/office/powerpoint/2010/main" val="383794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48770-0B4E-4980-811F-B94DC80C7EB0}"/>
              </a:ext>
            </a:extLst>
          </p:cNvPr>
          <p:cNvSpPr>
            <a:spLocks noGrp="1"/>
          </p:cNvSpPr>
          <p:nvPr>
            <p:ph idx="1"/>
          </p:nvPr>
        </p:nvSpPr>
        <p:spPr>
          <a:xfrm>
            <a:off x="838200" y="1219134"/>
            <a:ext cx="9520646" cy="4351338"/>
          </a:xfrm>
        </p:spPr>
        <p:txBody>
          <a:bodyPr/>
          <a:lstStyle/>
          <a:p>
            <a:pPr>
              <a:buFont typeface="Wingdings" panose="05000000000000000000" pitchFamily="2" charset="2"/>
              <a:buChar char="Ø"/>
            </a:pPr>
            <a:r>
              <a:rPr lang="en-US" sz="1800" b="0" i="0" u="none" strike="noStrike" dirty="0">
                <a:effectLst/>
                <a:latin typeface="Arial" panose="020B0604020202020204" pitchFamily="34" charset="0"/>
              </a:rPr>
              <a:t>Financial Performance for the 3</a:t>
            </a:r>
            <a:r>
              <a:rPr lang="en-US" sz="1800" b="0" i="0" u="none" strike="noStrike" baseline="30000" dirty="0">
                <a:effectLst/>
                <a:latin typeface="Arial" panose="020B0604020202020204" pitchFamily="34" charset="0"/>
              </a:rPr>
              <a:t>rd</a:t>
            </a:r>
            <a:r>
              <a:rPr lang="en-US" sz="1800" b="0" i="0" u="none" strike="noStrike" dirty="0">
                <a:effectLst/>
                <a:latin typeface="Arial" panose="020B0604020202020204" pitchFamily="34" charset="0"/>
              </a:rPr>
              <a:t> quarter ended on 30</a:t>
            </a:r>
            <a:r>
              <a:rPr lang="en-US" sz="1800" b="1" i="0" u="none" strike="noStrike" baseline="30000" dirty="0">
                <a:effectLst/>
                <a:latin typeface="Arial" panose="020B0604020202020204" pitchFamily="34" charset="0"/>
              </a:rPr>
              <a:t>th</a:t>
            </a:r>
            <a:r>
              <a:rPr lang="en-US" sz="1800" b="0" i="0" u="none" strike="noStrike" dirty="0">
                <a:effectLst/>
                <a:latin typeface="Arial" panose="020B0604020202020204" pitchFamily="34" charset="0"/>
              </a:rPr>
              <a:t> Sep 2021</a:t>
            </a:r>
          </a:p>
          <a:p>
            <a:pPr>
              <a:buFont typeface="Wingdings" panose="05000000000000000000" pitchFamily="2" charset="2"/>
              <a:buChar char="Ø"/>
            </a:pPr>
            <a:r>
              <a:rPr lang="en-US" sz="1800" b="0" i="0" u="none" strike="noStrike" dirty="0">
                <a:effectLst/>
                <a:latin typeface="Arial" panose="020B0604020202020204" pitchFamily="34" charset="0"/>
              </a:rPr>
              <a:t>Consolidated Statement of Income</a:t>
            </a:r>
            <a:r>
              <a:rPr lang="en-US" dirty="0"/>
              <a:t>  </a:t>
            </a:r>
          </a:p>
          <a:p>
            <a:pPr>
              <a:buFont typeface="Wingdings" panose="05000000000000000000" pitchFamily="2" charset="2"/>
              <a:buChar char="Ø"/>
            </a:pPr>
            <a:r>
              <a:rPr lang="en-US" sz="1800" b="0" i="0" u="none" strike="noStrike" dirty="0">
                <a:effectLst/>
                <a:latin typeface="Arial" panose="020B0604020202020204" pitchFamily="34" charset="0"/>
              </a:rPr>
              <a:t>Consolidated Statement of Financial Position</a:t>
            </a:r>
            <a:r>
              <a:rPr lang="en-US" dirty="0"/>
              <a:t> </a:t>
            </a:r>
          </a:p>
          <a:p>
            <a:pPr>
              <a:buFont typeface="Wingdings" panose="05000000000000000000" pitchFamily="2" charset="2"/>
              <a:buChar char="Ø"/>
            </a:pPr>
            <a:r>
              <a:rPr lang="en-US" sz="1800" dirty="0">
                <a:latin typeface="Arial" panose="020B0604020202020204" pitchFamily="34" charset="0"/>
              </a:rPr>
              <a:t>Bar Chart : </a:t>
            </a:r>
            <a:r>
              <a:rPr lang="en-US" sz="1800" b="0" i="0" u="none" strike="noStrike" dirty="0">
                <a:effectLst/>
                <a:latin typeface="Arial" panose="020B0604020202020204" pitchFamily="34" charset="0"/>
              </a:rPr>
              <a:t>Comparison of consolidated Statement of Income for the 3</a:t>
            </a:r>
            <a:r>
              <a:rPr lang="en-US" sz="1800" b="0" i="0" u="none" strike="noStrike" baseline="30000" dirty="0">
                <a:effectLst/>
                <a:latin typeface="Arial" panose="020B0604020202020204" pitchFamily="34" charset="0"/>
              </a:rPr>
              <a:t>rd</a:t>
            </a:r>
            <a:r>
              <a:rPr lang="en-US" sz="1800" b="0" i="0" u="none" strike="noStrike" dirty="0">
                <a:effectLst/>
                <a:latin typeface="Arial" panose="020B0604020202020204" pitchFamily="34" charset="0"/>
              </a:rPr>
              <a:t> quarter ended on 30</a:t>
            </a:r>
            <a:r>
              <a:rPr lang="en-US" sz="1800" b="1" i="0" u="none" strike="noStrike" baseline="30000" dirty="0">
                <a:effectLst/>
                <a:latin typeface="Arial" panose="020B0604020202020204" pitchFamily="34" charset="0"/>
              </a:rPr>
              <a:t>th</a:t>
            </a:r>
            <a:r>
              <a:rPr lang="en-US" sz="1800" b="0" i="0" u="none" strike="noStrike" dirty="0">
                <a:effectLst/>
                <a:latin typeface="Arial" panose="020B0604020202020204" pitchFamily="34" charset="0"/>
              </a:rPr>
              <a:t> </a:t>
            </a:r>
            <a:r>
              <a:rPr lang="en-US" sz="1800" b="0" i="0" kern="1200" dirty="0">
                <a:solidFill>
                  <a:srgbClr val="000000"/>
                </a:solidFill>
                <a:effectLst/>
                <a:latin typeface="Arial" panose="020B0604020202020204" pitchFamily="34" charset="0"/>
                <a:ea typeface="+mn-ea"/>
                <a:cs typeface="+mn-cs"/>
              </a:rPr>
              <a:t>Sep</a:t>
            </a:r>
            <a:r>
              <a:rPr lang="en-US" sz="1800" b="0" i="0" u="none" strike="noStrike" dirty="0">
                <a:effectLst/>
                <a:latin typeface="Arial" panose="020B0604020202020204" pitchFamily="34" charset="0"/>
              </a:rPr>
              <a:t> 2021 Vs 30</a:t>
            </a:r>
            <a:r>
              <a:rPr lang="en-US" sz="1800" b="0" i="0" u="none" strike="noStrike" baseline="30000" dirty="0">
                <a:effectLst/>
                <a:latin typeface="Arial" panose="020B0604020202020204" pitchFamily="34" charset="0"/>
              </a:rPr>
              <a:t>th</a:t>
            </a:r>
            <a:r>
              <a:rPr lang="en-US" sz="1800" b="0" i="0" u="none" strike="noStrike" dirty="0">
                <a:effectLst/>
                <a:latin typeface="Arial" panose="020B0604020202020204" pitchFamily="34" charset="0"/>
              </a:rPr>
              <a:t> </a:t>
            </a:r>
            <a:r>
              <a:rPr lang="en-US" sz="1800" b="0" i="0" kern="1200" dirty="0">
                <a:solidFill>
                  <a:srgbClr val="000000"/>
                </a:solidFill>
                <a:effectLst/>
                <a:latin typeface="Arial" panose="020B0604020202020204" pitchFamily="34" charset="0"/>
                <a:ea typeface="+mn-ea"/>
                <a:cs typeface="+mn-cs"/>
              </a:rPr>
              <a:t>Sep</a:t>
            </a:r>
            <a:r>
              <a:rPr lang="en-US" sz="1800" b="0" i="0" u="none" strike="noStrike" dirty="0">
                <a:effectLst/>
                <a:latin typeface="Arial" panose="020B0604020202020204" pitchFamily="34" charset="0"/>
              </a:rPr>
              <a:t> 2020</a:t>
            </a:r>
          </a:p>
          <a:p>
            <a:pPr>
              <a:buFont typeface="Wingdings" panose="05000000000000000000" pitchFamily="2" charset="2"/>
              <a:buChar char="Ø"/>
            </a:pPr>
            <a:r>
              <a:rPr lang="en-US" sz="1800" b="0" i="0" u="none" strike="noStrike" dirty="0">
                <a:effectLst/>
                <a:latin typeface="Arial" panose="020B0604020202020204" pitchFamily="34" charset="0"/>
              </a:rPr>
              <a:t>Disclaimer</a:t>
            </a:r>
            <a:r>
              <a:rPr lang="en-US" dirty="0"/>
              <a:t>  </a:t>
            </a:r>
          </a:p>
        </p:txBody>
      </p:sp>
      <p:graphicFrame>
        <p:nvGraphicFramePr>
          <p:cNvPr id="19" name="Table 18">
            <a:extLst>
              <a:ext uri="{FF2B5EF4-FFF2-40B4-BE49-F238E27FC236}">
                <a16:creationId xmlns:a16="http://schemas.microsoft.com/office/drawing/2014/main" id="{D1C81DAB-6BDB-4133-A4CE-75036B73275D}"/>
              </a:ext>
            </a:extLst>
          </p:cNvPr>
          <p:cNvGraphicFramePr>
            <a:graphicFrameLocks noGrp="1"/>
          </p:cNvGraphicFramePr>
          <p:nvPr>
            <p:extLst>
              <p:ext uri="{D42A27DB-BD31-4B8C-83A1-F6EECF244321}">
                <p14:modId xmlns:p14="http://schemas.microsoft.com/office/powerpoint/2010/main" val="1772503388"/>
              </p:ext>
            </p:extLst>
          </p:nvPr>
        </p:nvGraphicFramePr>
        <p:xfrm>
          <a:off x="949450" y="886918"/>
          <a:ext cx="9645650" cy="270086"/>
        </p:xfrm>
        <a:graphic>
          <a:graphicData uri="http://schemas.openxmlformats.org/drawingml/2006/table">
            <a:tbl>
              <a:tblPr/>
              <a:tblGrid>
                <a:gridCol w="9645650">
                  <a:extLst>
                    <a:ext uri="{9D8B030D-6E8A-4147-A177-3AD203B41FA5}">
                      <a16:colId xmlns:a16="http://schemas.microsoft.com/office/drawing/2014/main" val="3136035948"/>
                    </a:ext>
                  </a:extLst>
                </a:gridCol>
              </a:tblGrid>
              <a:tr h="270086">
                <a:tc>
                  <a:txBody>
                    <a:bodyPr/>
                    <a:lstStyle/>
                    <a:p>
                      <a:pPr algn="ctr" fontAlgn="b"/>
                      <a:r>
                        <a:rPr lang="en-US" sz="1500" b="1" i="0" u="none" strike="noStrike" dirty="0">
                          <a:solidFill>
                            <a:srgbClr val="FFFFFF"/>
                          </a:solidFill>
                          <a:effectLst/>
                          <a:latin typeface="Arial" panose="020B0604020202020204" pitchFamily="34" charset="0"/>
                        </a:rPr>
                        <a:t>CONTENTS</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spTree>
    <p:extLst>
      <p:ext uri="{BB962C8B-B14F-4D97-AF65-F5344CB8AC3E}">
        <p14:creationId xmlns:p14="http://schemas.microsoft.com/office/powerpoint/2010/main" val="81891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ED1136A-960F-48BE-BDBD-88FC79F7874F}"/>
              </a:ext>
            </a:extLst>
          </p:cNvPr>
          <p:cNvGraphicFramePr>
            <a:graphicFrameLocks noGrp="1"/>
          </p:cNvGraphicFramePr>
          <p:nvPr>
            <p:extLst>
              <p:ext uri="{D42A27DB-BD31-4B8C-83A1-F6EECF244321}">
                <p14:modId xmlns:p14="http://schemas.microsoft.com/office/powerpoint/2010/main" val="2970357545"/>
              </p:ext>
            </p:extLst>
          </p:nvPr>
        </p:nvGraphicFramePr>
        <p:xfrm>
          <a:off x="1182913" y="1307611"/>
          <a:ext cx="9656883" cy="3505458"/>
        </p:xfrm>
        <a:graphic>
          <a:graphicData uri="http://schemas.openxmlformats.org/drawingml/2006/table">
            <a:tbl>
              <a:tblPr/>
              <a:tblGrid>
                <a:gridCol w="9656883">
                  <a:extLst>
                    <a:ext uri="{9D8B030D-6E8A-4147-A177-3AD203B41FA5}">
                      <a16:colId xmlns:a16="http://schemas.microsoft.com/office/drawing/2014/main" val="2292802035"/>
                    </a:ext>
                  </a:extLst>
                </a:gridCol>
              </a:tblGrid>
              <a:tr h="3505458">
                <a:tc>
                  <a:txBody>
                    <a:bodyPr/>
                    <a:lstStyle/>
                    <a:p>
                      <a:pPr marL="171450" indent="-171450" algn="l" fontAlgn="t">
                        <a:buFont typeface="Wingdings" panose="05000000000000000000" pitchFamily="2" charset="2"/>
                        <a:buChar char="Ø"/>
                      </a:pPr>
                      <a:endParaRPr lang="en-US" sz="1800" b="0" i="0" u="none" strike="noStrike" dirty="0">
                        <a:effectLst/>
                        <a:latin typeface="Arial" panose="020B0604020202020204" pitchFamily="34" charset="0"/>
                      </a:endParaRPr>
                    </a:p>
                    <a:p>
                      <a:pPr marL="171450" indent="-171450" algn="l" fontAlgn="t">
                        <a:buFont typeface="Wingdings" panose="05000000000000000000" pitchFamily="2" charset="2"/>
                        <a:buChar char="Ø"/>
                      </a:pPr>
                      <a:r>
                        <a:rPr lang="en-US" sz="1800" b="0" i="0" u="none" strike="noStrike" dirty="0">
                          <a:effectLst/>
                          <a:latin typeface="Arial" panose="020B0604020202020204" pitchFamily="34" charset="0"/>
                        </a:rPr>
                        <a:t>The total revenue for 3</a:t>
                      </a:r>
                      <a:r>
                        <a:rPr lang="en-US" sz="1800" b="0" i="0" u="none" strike="noStrike" baseline="30000" dirty="0">
                          <a:effectLst/>
                          <a:latin typeface="Arial" panose="020B0604020202020204" pitchFamily="34" charset="0"/>
                        </a:rPr>
                        <a:t>rd </a:t>
                      </a:r>
                      <a:r>
                        <a:rPr lang="en-US" sz="1800" b="0" i="0" u="none" strike="noStrike" dirty="0">
                          <a:effectLst/>
                          <a:latin typeface="Arial" panose="020B0604020202020204" pitchFamily="34" charset="0"/>
                        </a:rPr>
                        <a:t>quarter of 2021 is QAR 883.86 million in comparison to QAR 948.20 million for the same period last year.</a:t>
                      </a:r>
                    </a:p>
                    <a:p>
                      <a:pPr marL="0" indent="0" algn="l" fontAlgn="t">
                        <a:buFont typeface="Wingdings" panose="05000000000000000000" pitchFamily="2" charset="2"/>
                        <a:buNone/>
                      </a:pPr>
                      <a:endParaRPr lang="en-US" sz="1800" b="0" i="0" u="none" strike="noStrike" dirty="0">
                        <a:effectLst/>
                        <a:latin typeface="Arial" panose="020B0604020202020204" pitchFamily="34" charset="0"/>
                      </a:endParaRPr>
                    </a:p>
                    <a:p>
                      <a:pPr marL="171450" indent="-171450" algn="l" fontAlgn="t">
                        <a:buFont typeface="Wingdings" panose="05000000000000000000" pitchFamily="2" charset="2"/>
                        <a:buChar char="Ø"/>
                      </a:pPr>
                      <a:r>
                        <a:rPr lang="en-US" sz="1800" b="0" i="0" u="none" strike="noStrike" dirty="0">
                          <a:effectLst/>
                          <a:latin typeface="Arial" panose="020B0604020202020204" pitchFamily="34" charset="0"/>
                        </a:rPr>
                        <a:t>The Gross Profit for 3</a:t>
                      </a:r>
                      <a:r>
                        <a:rPr lang="en-US" sz="1800" b="0" i="0" u="none" strike="noStrike" baseline="30000" dirty="0">
                          <a:effectLst/>
                          <a:latin typeface="Arial" panose="020B0604020202020204" pitchFamily="34" charset="0"/>
                        </a:rPr>
                        <a:t>rd </a:t>
                      </a:r>
                      <a:r>
                        <a:rPr lang="en-US" sz="1800" b="0" i="0" u="none" strike="noStrike" dirty="0">
                          <a:effectLst/>
                          <a:latin typeface="Arial" panose="020B0604020202020204" pitchFamily="34" charset="0"/>
                        </a:rPr>
                        <a:t> quarter of 2021 is QAR 197.43 million in comparison to QAR 213.17 million for the same period last year.</a:t>
                      </a:r>
                    </a:p>
                    <a:p>
                      <a:pPr marL="0" indent="0" algn="l" fontAlgn="t">
                        <a:buFont typeface="Wingdings" panose="05000000000000000000" pitchFamily="2" charset="2"/>
                        <a:buNone/>
                      </a:pPr>
                      <a:endParaRPr lang="en-US" sz="1800" b="0" i="0" u="none" strike="noStrike" dirty="0">
                        <a:effectLst/>
                        <a:latin typeface="Arial" panose="020B0604020202020204" pitchFamily="34" charset="0"/>
                      </a:endParaRPr>
                    </a:p>
                    <a:p>
                      <a:pPr marL="171450" indent="-171450" algn="l" fontAlgn="t">
                        <a:buFont typeface="Wingdings" panose="05000000000000000000" pitchFamily="2" charset="2"/>
                        <a:buChar char="Ø"/>
                      </a:pPr>
                      <a:r>
                        <a:rPr lang="en-US" sz="1800" b="0" i="0" u="none" strike="noStrike" dirty="0">
                          <a:effectLst/>
                          <a:latin typeface="Arial" panose="020B0604020202020204" pitchFamily="34" charset="0"/>
                        </a:rPr>
                        <a:t>The Net Profit for 3</a:t>
                      </a:r>
                      <a:r>
                        <a:rPr lang="en-US" sz="1800" b="0" i="0" u="none" strike="noStrike" baseline="30000" dirty="0">
                          <a:effectLst/>
                          <a:latin typeface="Arial" panose="020B0604020202020204" pitchFamily="34" charset="0"/>
                        </a:rPr>
                        <a:t>rd</a:t>
                      </a:r>
                      <a:r>
                        <a:rPr lang="en-US" sz="1800" b="0" i="0" u="none" strike="noStrike" dirty="0">
                          <a:effectLst/>
                          <a:latin typeface="Arial" panose="020B0604020202020204" pitchFamily="34" charset="0"/>
                        </a:rPr>
                        <a:t> quarter of 2021 is QAR 134.84 million in comparison to QAR 138.03 million for the same period last year.</a:t>
                      </a:r>
                    </a:p>
                    <a:p>
                      <a:pPr marL="0" indent="0" algn="l" fontAlgn="t">
                        <a:buFont typeface="Wingdings" panose="05000000000000000000" pitchFamily="2" charset="2"/>
                        <a:buNone/>
                      </a:pPr>
                      <a:endParaRPr lang="en-US" sz="1800" b="0" i="0" u="none" strike="noStrike" dirty="0">
                        <a:effectLst/>
                        <a:latin typeface="Arial" panose="020B0604020202020204" pitchFamily="34" charset="0"/>
                      </a:endParaRPr>
                    </a:p>
                    <a:p>
                      <a:pPr marL="171450" indent="-171450" algn="l" fontAlgn="t">
                        <a:buFont typeface="Wingdings" panose="05000000000000000000" pitchFamily="2" charset="2"/>
                        <a:buChar char="Ø"/>
                      </a:pPr>
                      <a:r>
                        <a:rPr lang="en-US" sz="1800" b="0" i="0" u="none" strike="noStrike" dirty="0">
                          <a:effectLst/>
                          <a:latin typeface="Arial" panose="020B0604020202020204" pitchFamily="34" charset="0"/>
                        </a:rPr>
                        <a:t>The EBITDA for 3</a:t>
                      </a:r>
                      <a:r>
                        <a:rPr lang="en-US" sz="1800" b="0" i="0" u="none" strike="noStrike" baseline="30000" dirty="0">
                          <a:effectLst/>
                          <a:latin typeface="Arial" panose="020B0604020202020204" pitchFamily="34" charset="0"/>
                        </a:rPr>
                        <a:t>rd</a:t>
                      </a:r>
                      <a:r>
                        <a:rPr lang="en-US" sz="1800" b="0" i="0" u="none" strike="noStrike" dirty="0">
                          <a:effectLst/>
                          <a:latin typeface="Arial" panose="020B0604020202020204" pitchFamily="34" charset="0"/>
                        </a:rPr>
                        <a:t> quarter of 2021 is QAR 175.26 million in comparison to QAR 186.63 million for the same period last year.</a:t>
                      </a:r>
                    </a:p>
                  </a:txBody>
                  <a:tcPr marL="9525" marR="9525" marT="9525" marB="0">
                    <a:lnL>
                      <a:noFill/>
                    </a:lnL>
                    <a:lnR>
                      <a:noFill/>
                    </a:lnR>
                    <a:lnT>
                      <a:noFill/>
                    </a:lnT>
                    <a:lnB>
                      <a:noFill/>
                    </a:lnB>
                  </a:tcPr>
                </a:tc>
                <a:extLst>
                  <a:ext uri="{0D108BD9-81ED-4DB2-BD59-A6C34878D82A}">
                    <a16:rowId xmlns:a16="http://schemas.microsoft.com/office/drawing/2014/main" val="845519290"/>
                  </a:ext>
                </a:extLst>
              </a:tr>
            </a:tbl>
          </a:graphicData>
        </a:graphic>
      </p:graphicFrame>
      <p:graphicFrame>
        <p:nvGraphicFramePr>
          <p:cNvPr id="5" name="Table 4">
            <a:extLst>
              <a:ext uri="{FF2B5EF4-FFF2-40B4-BE49-F238E27FC236}">
                <a16:creationId xmlns:a16="http://schemas.microsoft.com/office/drawing/2014/main" id="{F098C2A1-9981-40E8-969E-C2C3B97A6DD7}"/>
              </a:ext>
            </a:extLst>
          </p:cNvPr>
          <p:cNvGraphicFramePr>
            <a:graphicFrameLocks noGrp="1"/>
          </p:cNvGraphicFramePr>
          <p:nvPr>
            <p:extLst>
              <p:ext uri="{D42A27DB-BD31-4B8C-83A1-F6EECF244321}">
                <p14:modId xmlns:p14="http://schemas.microsoft.com/office/powerpoint/2010/main" val="927889620"/>
              </p:ext>
            </p:extLst>
          </p:nvPr>
        </p:nvGraphicFramePr>
        <p:xfrm>
          <a:off x="1182913" y="977701"/>
          <a:ext cx="9528630" cy="270086"/>
        </p:xfrm>
        <a:graphic>
          <a:graphicData uri="http://schemas.openxmlformats.org/drawingml/2006/table">
            <a:tbl>
              <a:tblPr/>
              <a:tblGrid>
                <a:gridCol w="9528630">
                  <a:extLst>
                    <a:ext uri="{9D8B030D-6E8A-4147-A177-3AD203B41FA5}">
                      <a16:colId xmlns:a16="http://schemas.microsoft.com/office/drawing/2014/main" val="3136035948"/>
                    </a:ext>
                  </a:extLst>
                </a:gridCol>
              </a:tblGrid>
              <a:tr h="27008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chemeClr val="bg1"/>
                          </a:solidFill>
                          <a:effectLst/>
                          <a:latin typeface="Arial" panose="020B0604020202020204" pitchFamily="34" charset="0"/>
                        </a:rPr>
                        <a:t>Financial Performance for the 3</a:t>
                      </a:r>
                      <a:r>
                        <a:rPr lang="en-US" sz="1600" b="1" i="0" u="none" strike="noStrike" baseline="30000" dirty="0">
                          <a:solidFill>
                            <a:schemeClr val="bg1"/>
                          </a:solidFill>
                          <a:effectLst/>
                          <a:latin typeface="Arial" panose="020B0604020202020204" pitchFamily="34" charset="0"/>
                        </a:rPr>
                        <a:t>rd</a:t>
                      </a:r>
                      <a:r>
                        <a:rPr lang="en-US" sz="1600" b="1" i="0" u="none" strike="noStrike" dirty="0">
                          <a:solidFill>
                            <a:schemeClr val="bg1"/>
                          </a:solidFill>
                          <a:effectLst/>
                          <a:latin typeface="Arial" panose="020B0604020202020204" pitchFamily="34" charset="0"/>
                        </a:rPr>
                        <a:t> quarter ended on 30</a:t>
                      </a:r>
                      <a:r>
                        <a:rPr lang="en-US" sz="1600" b="1" i="0" u="none" strike="noStrike" baseline="30000" dirty="0">
                          <a:solidFill>
                            <a:schemeClr val="bg1"/>
                          </a:solidFill>
                          <a:effectLst/>
                          <a:latin typeface="Arial" panose="020B0604020202020204" pitchFamily="34" charset="0"/>
                        </a:rPr>
                        <a:t>th</a:t>
                      </a:r>
                      <a:r>
                        <a:rPr lang="en-US" sz="1600" b="1" i="0" u="none" strike="noStrike" dirty="0">
                          <a:solidFill>
                            <a:schemeClr val="bg1"/>
                          </a:solidFill>
                          <a:effectLst/>
                          <a:latin typeface="Arial" panose="020B0604020202020204" pitchFamily="34" charset="0"/>
                        </a:rPr>
                        <a:t> September 2021.</a:t>
                      </a:r>
                      <a:endParaRPr lang="en-US" sz="1500" b="1" i="0" u="none" strike="noStrike" dirty="0">
                        <a:solidFill>
                          <a:schemeClr val="bg1"/>
                        </a:solidFill>
                        <a:effectLst/>
                        <a:latin typeface="Arial" panose="020B0604020202020204" pitchFamily="34" charset="0"/>
                      </a:endParaRP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spTree>
    <p:extLst>
      <p:ext uri="{BB962C8B-B14F-4D97-AF65-F5344CB8AC3E}">
        <p14:creationId xmlns:p14="http://schemas.microsoft.com/office/powerpoint/2010/main" val="172138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8C1621D-FA77-40C3-BCA9-B3913133100E}"/>
              </a:ext>
            </a:extLst>
          </p:cNvPr>
          <p:cNvGraphicFramePr>
            <a:graphicFrameLocks noGrp="1"/>
          </p:cNvGraphicFramePr>
          <p:nvPr>
            <p:extLst>
              <p:ext uri="{D42A27DB-BD31-4B8C-83A1-F6EECF244321}">
                <p14:modId xmlns:p14="http://schemas.microsoft.com/office/powerpoint/2010/main" val="3526264846"/>
              </p:ext>
            </p:extLst>
          </p:nvPr>
        </p:nvGraphicFramePr>
        <p:xfrm>
          <a:off x="1108075" y="924238"/>
          <a:ext cx="9645650" cy="270086"/>
        </p:xfrm>
        <a:graphic>
          <a:graphicData uri="http://schemas.openxmlformats.org/drawingml/2006/table">
            <a:tbl>
              <a:tblPr/>
              <a:tblGrid>
                <a:gridCol w="9645650">
                  <a:extLst>
                    <a:ext uri="{9D8B030D-6E8A-4147-A177-3AD203B41FA5}">
                      <a16:colId xmlns:a16="http://schemas.microsoft.com/office/drawing/2014/main" val="3136035948"/>
                    </a:ext>
                  </a:extLst>
                </a:gridCol>
              </a:tblGrid>
              <a:tr h="270086">
                <a:tc>
                  <a:txBody>
                    <a:bodyPr/>
                    <a:lstStyle/>
                    <a:p>
                      <a:pPr algn="ctr" fontAlgn="b"/>
                      <a:r>
                        <a:rPr lang="en-US" sz="1500" b="1" i="0" u="none" strike="noStrike" dirty="0">
                          <a:solidFill>
                            <a:srgbClr val="FFFFFF"/>
                          </a:solidFill>
                          <a:effectLst/>
                          <a:latin typeface="Arial" panose="020B0604020202020204" pitchFamily="34" charset="0"/>
                        </a:rPr>
                        <a:t>CONSOLIDATED STATEMENT OF INCOME FOR THE 3</a:t>
                      </a:r>
                      <a:r>
                        <a:rPr lang="en-US" sz="1500" b="1" i="0" u="none" strike="noStrike" baseline="30000" dirty="0">
                          <a:solidFill>
                            <a:srgbClr val="FFFFFF"/>
                          </a:solidFill>
                          <a:effectLst/>
                          <a:latin typeface="Arial" panose="020B0604020202020204" pitchFamily="34" charset="0"/>
                        </a:rPr>
                        <a:t>rd</a:t>
                      </a:r>
                      <a:r>
                        <a:rPr lang="en-US" sz="1500" b="1" i="0" u="none" strike="noStrike" dirty="0">
                          <a:solidFill>
                            <a:srgbClr val="FFFFFF"/>
                          </a:solidFill>
                          <a:effectLst/>
                          <a:latin typeface="Arial" panose="020B0604020202020204" pitchFamily="34" charset="0"/>
                        </a:rPr>
                        <a:t> QUARTER ENDED ON 30</a:t>
                      </a:r>
                      <a:r>
                        <a:rPr lang="en-US" sz="1500" b="1" i="0" u="none" strike="noStrike" baseline="30000" dirty="0">
                          <a:solidFill>
                            <a:srgbClr val="FFFFFF"/>
                          </a:solidFill>
                          <a:effectLst/>
                          <a:latin typeface="Arial" panose="020B0604020202020204" pitchFamily="34" charset="0"/>
                        </a:rPr>
                        <a:t>th</a:t>
                      </a:r>
                      <a:r>
                        <a:rPr lang="en-US" sz="1500" b="1" i="0" u="none" strike="noStrike" dirty="0">
                          <a:solidFill>
                            <a:srgbClr val="FFFFFF"/>
                          </a:solidFill>
                          <a:effectLst/>
                          <a:latin typeface="Arial" panose="020B0604020202020204" pitchFamily="34" charset="0"/>
                        </a:rPr>
                        <a:t> SEPTEMBER</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graphicFrame>
        <p:nvGraphicFramePr>
          <p:cNvPr id="4" name="Table 3">
            <a:extLst>
              <a:ext uri="{FF2B5EF4-FFF2-40B4-BE49-F238E27FC236}">
                <a16:creationId xmlns:a16="http://schemas.microsoft.com/office/drawing/2014/main" id="{5442D07D-E0A1-42A6-BA43-9A92A34C101E}"/>
              </a:ext>
            </a:extLst>
          </p:cNvPr>
          <p:cNvGraphicFramePr>
            <a:graphicFrameLocks noGrp="1"/>
          </p:cNvGraphicFramePr>
          <p:nvPr>
            <p:extLst>
              <p:ext uri="{D42A27DB-BD31-4B8C-83A1-F6EECF244321}">
                <p14:modId xmlns:p14="http://schemas.microsoft.com/office/powerpoint/2010/main" val="2217389444"/>
              </p:ext>
            </p:extLst>
          </p:nvPr>
        </p:nvGraphicFramePr>
        <p:xfrm>
          <a:off x="2299062" y="1387112"/>
          <a:ext cx="7380516" cy="4621323"/>
        </p:xfrm>
        <a:graphic>
          <a:graphicData uri="http://schemas.openxmlformats.org/drawingml/2006/table">
            <a:tbl>
              <a:tblPr/>
              <a:tblGrid>
                <a:gridCol w="4021761">
                  <a:extLst>
                    <a:ext uri="{9D8B030D-6E8A-4147-A177-3AD203B41FA5}">
                      <a16:colId xmlns:a16="http://schemas.microsoft.com/office/drawing/2014/main" val="3938546406"/>
                    </a:ext>
                  </a:extLst>
                </a:gridCol>
                <a:gridCol w="1503089">
                  <a:extLst>
                    <a:ext uri="{9D8B030D-6E8A-4147-A177-3AD203B41FA5}">
                      <a16:colId xmlns:a16="http://schemas.microsoft.com/office/drawing/2014/main" val="1809333006"/>
                    </a:ext>
                  </a:extLst>
                </a:gridCol>
                <a:gridCol w="1855666">
                  <a:extLst>
                    <a:ext uri="{9D8B030D-6E8A-4147-A177-3AD203B41FA5}">
                      <a16:colId xmlns:a16="http://schemas.microsoft.com/office/drawing/2014/main" val="2031484624"/>
                    </a:ext>
                  </a:extLst>
                </a:gridCol>
              </a:tblGrid>
              <a:tr h="212180">
                <a:tc>
                  <a:txBody>
                    <a:bodyPr/>
                    <a:lstStyle/>
                    <a:p>
                      <a:pPr algn="l" fontAlgn="b"/>
                      <a:endParaRPr lang="en-US" sz="8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200" b="1" i="0" u="sng" strike="noStrike" dirty="0">
                          <a:solidFill>
                            <a:srgbClr val="C65911"/>
                          </a:solidFill>
                          <a:effectLst/>
                          <a:latin typeface="Arial" panose="020B0604020202020204" pitchFamily="34" charset="0"/>
                        </a:rPr>
                        <a:t>2021</a:t>
                      </a:r>
                    </a:p>
                  </a:txBody>
                  <a:tcPr marL="9525" marR="9525" marT="9525" marB="0" anchor="b">
                    <a:lnL>
                      <a:noFill/>
                    </a:lnL>
                    <a:lnR>
                      <a:noFill/>
                    </a:lnR>
                    <a:lnT>
                      <a:noFill/>
                    </a:lnT>
                    <a:lnB>
                      <a:noFill/>
                    </a:lnB>
                  </a:tcPr>
                </a:tc>
                <a:tc>
                  <a:txBody>
                    <a:bodyPr/>
                    <a:lstStyle/>
                    <a:p>
                      <a:pPr algn="r" fontAlgn="b"/>
                      <a:r>
                        <a:rPr lang="en-US" sz="1200" b="1" i="0" u="sng" strike="noStrike" dirty="0">
                          <a:solidFill>
                            <a:srgbClr val="C65911"/>
                          </a:solidFill>
                          <a:effectLst/>
                          <a:latin typeface="Arial" panose="020B0604020202020204" pitchFamily="34" charset="0"/>
                        </a:rPr>
                        <a:t>2020</a:t>
                      </a:r>
                    </a:p>
                  </a:txBody>
                  <a:tcPr marL="9525" marR="9525" marT="9525" marB="0" anchor="b">
                    <a:lnL>
                      <a:noFill/>
                    </a:lnL>
                    <a:lnR>
                      <a:noFill/>
                    </a:lnR>
                    <a:lnT>
                      <a:noFill/>
                    </a:lnT>
                    <a:lnB>
                      <a:noFill/>
                    </a:lnB>
                  </a:tcPr>
                </a:tc>
                <a:extLst>
                  <a:ext uri="{0D108BD9-81ED-4DB2-BD59-A6C34878D82A}">
                    <a16:rowId xmlns:a16="http://schemas.microsoft.com/office/drawing/2014/main" val="1531532833"/>
                  </a:ext>
                </a:extLst>
              </a:tr>
              <a:tr h="212180">
                <a:tc>
                  <a:txBody>
                    <a:bodyPr/>
                    <a:lstStyle/>
                    <a:p>
                      <a:pPr marL="0" algn="l" defTabSz="914400" rtl="0" eaLnBrk="1" fontAlgn="b" latinLnBrk="0" hangingPunct="1"/>
                      <a:r>
                        <a:rPr lang="en-US" sz="1200" b="0" i="0" u="none" strike="noStrike" kern="1200" dirty="0">
                          <a:solidFill>
                            <a:schemeClr val="tx1"/>
                          </a:solidFill>
                          <a:effectLst/>
                          <a:latin typeface="Arial" panose="020B0604020202020204" pitchFamily="34" charset="0"/>
                          <a:ea typeface="+mn-ea"/>
                          <a:cs typeface="+mn-cs"/>
                        </a:rPr>
                        <a:t>Total Revenue</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chemeClr val="tx1"/>
                          </a:solidFill>
                          <a:effectLst/>
                          <a:latin typeface="Arial" panose="020B0604020202020204" pitchFamily="34" charset="0"/>
                          <a:ea typeface="+mn-ea"/>
                          <a:cs typeface="+mn-cs"/>
                        </a:rPr>
                        <a:t>            883,856,270 </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chemeClr val="tx1"/>
                          </a:solidFill>
                          <a:effectLst/>
                          <a:latin typeface="Arial" panose="020B0604020202020204" pitchFamily="34" charset="0"/>
                          <a:ea typeface="+mn-ea"/>
                          <a:cs typeface="+mn-cs"/>
                        </a:rPr>
                        <a:t> 948,190,680 </a:t>
                      </a:r>
                    </a:p>
                  </a:txBody>
                  <a:tcPr marL="9525" marR="9525" marT="9525" marB="0" anchor="b">
                    <a:lnL>
                      <a:noFill/>
                    </a:lnL>
                    <a:lnR>
                      <a:noFill/>
                    </a:lnR>
                    <a:lnT>
                      <a:noFill/>
                    </a:lnT>
                    <a:lnB>
                      <a:noFill/>
                    </a:lnB>
                  </a:tcPr>
                </a:tc>
                <a:extLst>
                  <a:ext uri="{0D108BD9-81ED-4DB2-BD59-A6C34878D82A}">
                    <a16:rowId xmlns:a16="http://schemas.microsoft.com/office/drawing/2014/main" val="987936788"/>
                  </a:ext>
                </a:extLst>
              </a:tr>
              <a:tr h="204096">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26758383"/>
                  </a:ext>
                </a:extLst>
              </a:tr>
              <a:tr h="204096">
                <a:tc>
                  <a:txBody>
                    <a:bodyPr/>
                    <a:lstStyle/>
                    <a:p>
                      <a:pPr algn="l" fontAlgn="b"/>
                      <a:r>
                        <a:rPr lang="en-US" sz="1200" b="0" i="0" u="none" strike="noStrike" dirty="0">
                          <a:effectLst/>
                          <a:latin typeface="Arial" panose="020B0604020202020204" pitchFamily="34" charset="0"/>
                        </a:rPr>
                        <a:t>Operating Cost</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Book Antiqua" panose="02040602050305030304" pitchFamily="18" charset="0"/>
                        </a:rPr>
                        <a:t>               </a:t>
                      </a:r>
                      <a:r>
                        <a:rPr lang="en-US" sz="1200" b="0" i="0" u="none" strike="noStrike" kern="1200" dirty="0">
                          <a:solidFill>
                            <a:schemeClr val="tx1"/>
                          </a:solidFill>
                          <a:effectLst/>
                          <a:latin typeface="Arial" panose="020B0604020202020204" pitchFamily="34" charset="0"/>
                          <a:ea typeface="+mn-ea"/>
                          <a:cs typeface="+mn-cs"/>
                        </a:rPr>
                        <a:t>(686,422,371)</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(735,021,250)</a:t>
                      </a:r>
                    </a:p>
                  </a:txBody>
                  <a:tcPr marL="9525" marR="9525" marT="9525" marB="0" anchor="b">
                    <a:lnL>
                      <a:noFill/>
                    </a:lnL>
                    <a:lnR>
                      <a:noFill/>
                    </a:lnR>
                    <a:lnT>
                      <a:noFill/>
                    </a:lnT>
                    <a:lnB>
                      <a:noFill/>
                    </a:lnB>
                  </a:tcPr>
                </a:tc>
                <a:extLst>
                  <a:ext uri="{0D108BD9-81ED-4DB2-BD59-A6C34878D82A}">
                    <a16:rowId xmlns:a16="http://schemas.microsoft.com/office/drawing/2014/main" val="831859978"/>
                  </a:ext>
                </a:extLst>
              </a:tr>
              <a:tr h="204096">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86031256"/>
                  </a:ext>
                </a:extLst>
              </a:tr>
              <a:tr h="212180">
                <a:tc>
                  <a:txBody>
                    <a:bodyPr/>
                    <a:lstStyle/>
                    <a:p>
                      <a:pPr algn="l" fontAlgn="b"/>
                      <a:r>
                        <a:rPr lang="en-US" sz="1200" b="1" i="0" u="none" strike="noStrike" dirty="0">
                          <a:solidFill>
                            <a:srgbClr val="C65911"/>
                          </a:solidFill>
                          <a:effectLst/>
                          <a:latin typeface="Arial" panose="020B0604020202020204" pitchFamily="34" charset="0"/>
                        </a:rPr>
                        <a:t>Gross Profit</a:t>
                      </a:r>
                    </a:p>
                  </a:txBody>
                  <a:tcPr marL="9525" marR="9525" marT="9525" marB="0" anchor="b">
                    <a:lnL>
                      <a:noFill/>
                    </a:lnL>
                    <a:lnR>
                      <a:noFill/>
                    </a:lnR>
                    <a:lnT>
                      <a:noFill/>
                    </a:lnT>
                    <a:lnB>
                      <a:noFill/>
                    </a:lnB>
                  </a:tcPr>
                </a:tc>
                <a:tc>
                  <a:txBody>
                    <a:bodyPr/>
                    <a:lstStyle/>
                    <a:p>
                      <a:pPr algn="r" fontAlgn="b"/>
                      <a:r>
                        <a:rPr lang="en-US" sz="1200" b="1" i="0" u="none" strike="noStrike" dirty="0">
                          <a:solidFill>
                            <a:srgbClr val="C65911"/>
                          </a:solidFill>
                          <a:effectLst/>
                          <a:latin typeface="Arial" panose="020B0604020202020204" pitchFamily="34" charset="0"/>
                        </a:rPr>
                        <a:t> 197,433,899 </a:t>
                      </a:r>
                    </a:p>
                  </a:txBody>
                  <a:tcPr marL="9525" marR="9525" marT="9525" marB="0" anchor="b">
                    <a:lnL>
                      <a:noFill/>
                    </a:lnL>
                    <a:lnR>
                      <a:noFill/>
                    </a:lnR>
                    <a:lnT>
                      <a:noFill/>
                    </a:lnT>
                    <a:lnB>
                      <a:noFill/>
                    </a:lnB>
                  </a:tcPr>
                </a:tc>
                <a:tc>
                  <a:txBody>
                    <a:bodyPr/>
                    <a:lstStyle/>
                    <a:p>
                      <a:pPr algn="r" fontAlgn="b"/>
                      <a:r>
                        <a:rPr lang="en-US" sz="1200" b="1" i="0" u="none" strike="noStrike" dirty="0">
                          <a:solidFill>
                            <a:srgbClr val="C65911"/>
                          </a:solidFill>
                          <a:effectLst/>
                          <a:latin typeface="Arial" panose="020B0604020202020204" pitchFamily="34" charset="0"/>
                        </a:rPr>
                        <a:t> 213,169,430</a:t>
                      </a:r>
                    </a:p>
                  </a:txBody>
                  <a:tcPr marL="9525" marR="9525" marT="9525" marB="0" anchor="b">
                    <a:lnL>
                      <a:noFill/>
                    </a:lnL>
                    <a:lnR>
                      <a:noFill/>
                    </a:lnR>
                    <a:lnT>
                      <a:noFill/>
                    </a:lnT>
                    <a:lnB>
                      <a:noFill/>
                    </a:lnB>
                  </a:tcPr>
                </a:tc>
                <a:extLst>
                  <a:ext uri="{0D108BD9-81ED-4DB2-BD59-A6C34878D82A}">
                    <a16:rowId xmlns:a16="http://schemas.microsoft.com/office/drawing/2014/main" val="3413365630"/>
                  </a:ext>
                </a:extLst>
              </a:tr>
              <a:tr h="185637">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12434298"/>
                  </a:ext>
                </a:extLst>
              </a:tr>
              <a:tr h="204096">
                <a:tc>
                  <a:txBody>
                    <a:bodyPr/>
                    <a:lstStyle/>
                    <a:p>
                      <a:pPr algn="l" fontAlgn="b"/>
                      <a:r>
                        <a:rPr lang="en-US" sz="1200" b="0" i="0" u="none" strike="noStrike" dirty="0">
                          <a:effectLst/>
                          <a:latin typeface="Arial" panose="020B0604020202020204" pitchFamily="34" charset="0"/>
                        </a:rPr>
                        <a:t>Other Income</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57,176,030</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52,317,809</a:t>
                      </a:r>
                    </a:p>
                  </a:txBody>
                  <a:tcPr marL="9525" marR="9525" marT="9525" marB="0" anchor="b">
                    <a:lnL>
                      <a:noFill/>
                    </a:lnL>
                    <a:lnR>
                      <a:noFill/>
                    </a:lnR>
                    <a:lnT>
                      <a:noFill/>
                    </a:lnT>
                    <a:lnB>
                      <a:noFill/>
                    </a:lnB>
                  </a:tcPr>
                </a:tc>
                <a:extLst>
                  <a:ext uri="{0D108BD9-81ED-4DB2-BD59-A6C34878D82A}">
                    <a16:rowId xmlns:a16="http://schemas.microsoft.com/office/drawing/2014/main" val="647624616"/>
                  </a:ext>
                </a:extLst>
              </a:tr>
              <a:tr h="204096">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29278681"/>
                  </a:ext>
                </a:extLst>
              </a:tr>
              <a:tr h="204096">
                <a:tc>
                  <a:txBody>
                    <a:bodyPr/>
                    <a:lstStyle/>
                    <a:p>
                      <a:pPr algn="l" fontAlgn="b"/>
                      <a:r>
                        <a:rPr lang="en-US" sz="1200" b="0" i="0" u="none" strike="noStrike" dirty="0">
                          <a:effectLst/>
                          <a:latin typeface="Arial" panose="020B0604020202020204" pitchFamily="34" charset="0"/>
                        </a:rPr>
                        <a:t>General and administrative expenses</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(58,584,070)</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(58,339,682)</a:t>
                      </a:r>
                    </a:p>
                  </a:txBody>
                  <a:tcPr marL="9525" marR="9525" marT="9525" marB="0" anchor="b">
                    <a:lnL>
                      <a:noFill/>
                    </a:lnL>
                    <a:lnR>
                      <a:noFill/>
                    </a:lnR>
                    <a:lnT>
                      <a:noFill/>
                    </a:lnT>
                    <a:lnB>
                      <a:noFill/>
                    </a:lnB>
                  </a:tcPr>
                </a:tc>
                <a:extLst>
                  <a:ext uri="{0D108BD9-81ED-4DB2-BD59-A6C34878D82A}">
                    <a16:rowId xmlns:a16="http://schemas.microsoft.com/office/drawing/2014/main" val="3244884413"/>
                  </a:ext>
                </a:extLst>
              </a:tr>
              <a:tr h="204096">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03295110"/>
                  </a:ext>
                </a:extLst>
              </a:tr>
              <a:tr h="204096">
                <a:tc>
                  <a:txBody>
                    <a:bodyPr/>
                    <a:lstStyle/>
                    <a:p>
                      <a:pPr algn="l" fontAlgn="b"/>
                      <a:r>
                        <a:rPr lang="en-US" sz="1200" b="0" i="0" u="none" strike="noStrike" dirty="0">
                          <a:effectLst/>
                          <a:latin typeface="Arial" panose="020B0604020202020204" pitchFamily="34" charset="0"/>
                        </a:rPr>
                        <a:t>Selling &amp; Distribution expenses</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(52,915,943)</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(52,948,767)</a:t>
                      </a:r>
                    </a:p>
                  </a:txBody>
                  <a:tcPr marL="9525" marR="9525" marT="9525" marB="0" anchor="b">
                    <a:lnL>
                      <a:noFill/>
                    </a:lnL>
                    <a:lnR>
                      <a:noFill/>
                    </a:lnR>
                    <a:lnT>
                      <a:noFill/>
                    </a:lnT>
                    <a:lnB>
                      <a:noFill/>
                    </a:lnB>
                  </a:tcPr>
                </a:tc>
                <a:extLst>
                  <a:ext uri="{0D108BD9-81ED-4DB2-BD59-A6C34878D82A}">
                    <a16:rowId xmlns:a16="http://schemas.microsoft.com/office/drawing/2014/main" val="3530344631"/>
                  </a:ext>
                </a:extLst>
              </a:tr>
              <a:tr h="204096">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58535992"/>
                  </a:ext>
                </a:extLst>
              </a:tr>
              <a:tr h="204096">
                <a:tc>
                  <a:txBody>
                    <a:bodyPr/>
                    <a:lstStyle/>
                    <a:p>
                      <a:pPr algn="l" fontAlgn="b"/>
                      <a:r>
                        <a:rPr lang="en-US" sz="1200" b="0" i="0" u="none" strike="noStrike" dirty="0">
                          <a:effectLst/>
                          <a:latin typeface="Arial" panose="020B0604020202020204" pitchFamily="34" charset="0"/>
                        </a:rPr>
                        <a:t>Net (Impairment)/Gain on financials assets</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(7,103,878) </a:t>
                      </a:r>
                    </a:p>
                  </a:txBody>
                  <a:tcPr marL="9525" marR="9525" marT="9525" marB="0" anchor="b">
                    <a:lnL>
                      <a:noFill/>
                    </a:lnL>
                    <a:lnR>
                      <a:noFill/>
                    </a:lnR>
                    <a:lnT>
                      <a:noFill/>
                    </a:lnT>
                    <a:lnB>
                      <a:noFill/>
                    </a:lnB>
                  </a:tcPr>
                </a:tc>
                <a:extLst>
                  <a:ext uri="{0D108BD9-81ED-4DB2-BD59-A6C34878D82A}">
                    <a16:rowId xmlns:a16="http://schemas.microsoft.com/office/drawing/2014/main" val="3707105613"/>
                  </a:ext>
                </a:extLst>
              </a:tr>
              <a:tr h="204096">
                <a:tc>
                  <a:txBody>
                    <a:bodyPr/>
                    <a:lstStyle/>
                    <a:p>
                      <a:pPr algn="l" fontAlgn="b"/>
                      <a:r>
                        <a:rPr lang="en-US" sz="1200" b="0" i="0" u="none" strike="noStrike" dirty="0">
                          <a:effectLst/>
                          <a:latin typeface="Arial" panose="020B0604020202020204" pitchFamily="34" charset="0"/>
                        </a:rPr>
                        <a:t> </a:t>
                      </a: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59800265"/>
                  </a:ext>
                </a:extLst>
              </a:tr>
              <a:tr h="204096">
                <a:tc>
                  <a:txBody>
                    <a:bodyPr/>
                    <a:lstStyle/>
                    <a:p>
                      <a:pPr algn="l" fontAlgn="b"/>
                      <a:r>
                        <a:rPr lang="en-US" sz="1200" b="0" i="0" u="none" strike="noStrike" dirty="0">
                          <a:effectLst/>
                          <a:latin typeface="Arial" panose="020B0604020202020204" pitchFamily="34" charset="0"/>
                        </a:rPr>
                        <a:t>Fair value gains / (losses) on investment securities - </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411,399 </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971857516"/>
                  </a:ext>
                </a:extLst>
              </a:tr>
              <a:tr h="204096">
                <a:tc>
                  <a:txBody>
                    <a:bodyPr/>
                    <a:lstStyle/>
                    <a:p>
                      <a:pPr algn="l" fontAlgn="b"/>
                      <a:r>
                        <a:rPr lang="en-US" sz="1200" b="0" i="0" u="none" strike="noStrike" dirty="0">
                          <a:effectLst/>
                          <a:latin typeface="Arial" panose="020B0604020202020204" pitchFamily="34" charset="0"/>
                        </a:rPr>
                        <a:t> ‘At FVTPL’</a:t>
                      </a:r>
                    </a:p>
                  </a:txBody>
                  <a:tcPr marL="9525" marR="9525" marT="9525" marB="0" anchor="b">
                    <a:lnL>
                      <a:noFill/>
                    </a:lnL>
                    <a:lnR>
                      <a:noFill/>
                    </a:lnR>
                    <a:lnT>
                      <a:noFill/>
                    </a:lnT>
                    <a:lnB>
                      <a:noFill/>
                    </a:lnB>
                  </a:tcPr>
                </a:tc>
                <a:tc>
                  <a:txBody>
                    <a:bodyPr/>
                    <a:lstStyle/>
                    <a:p>
                      <a:pPr algn="r"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98552307"/>
                  </a:ext>
                </a:extLst>
              </a:tr>
              <a:tr h="204096">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39427567"/>
                  </a:ext>
                </a:extLst>
              </a:tr>
              <a:tr h="204096">
                <a:tc>
                  <a:txBody>
                    <a:bodyPr/>
                    <a:lstStyle/>
                    <a:p>
                      <a:pPr algn="l" fontAlgn="b"/>
                      <a:r>
                        <a:rPr lang="en-US" sz="1200" b="0" i="0" u="none" strike="noStrike" dirty="0">
                          <a:effectLst/>
                          <a:latin typeface="Arial" panose="020B0604020202020204" pitchFamily="34" charset="0"/>
                        </a:rPr>
                        <a:t>Finance Cost</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(8,680,746)</a:t>
                      </a:r>
                    </a:p>
                  </a:txBody>
                  <a:tcPr marL="9525" marR="9525" marT="9525" marB="0" anchor="b">
                    <a:lnL>
                      <a:noFill/>
                    </a:lnL>
                    <a:lnR>
                      <a:noFill/>
                    </a:lnR>
                    <a:lnT>
                      <a:noFill/>
                    </a:lnT>
                    <a:lnB>
                      <a:noFill/>
                    </a:lnB>
                  </a:tcPr>
                </a:tc>
                <a:tc>
                  <a:txBody>
                    <a:bodyPr/>
                    <a:lstStyle/>
                    <a:p>
                      <a:pPr algn="r" fontAlgn="b"/>
                      <a:r>
                        <a:rPr lang="en-US" sz="1200" b="0" i="0" u="none" strike="noStrike" dirty="0">
                          <a:effectLst/>
                          <a:latin typeface="Arial" panose="020B0604020202020204" pitchFamily="34" charset="0"/>
                        </a:rPr>
                        <a:t> (9,069,143)</a:t>
                      </a:r>
                    </a:p>
                  </a:txBody>
                  <a:tcPr marL="9525" marR="9525" marT="9525" marB="0" anchor="b">
                    <a:lnL>
                      <a:noFill/>
                    </a:lnL>
                    <a:lnR>
                      <a:noFill/>
                    </a:lnR>
                    <a:lnT>
                      <a:noFill/>
                    </a:lnT>
                    <a:lnB>
                      <a:noFill/>
                    </a:lnB>
                  </a:tcPr>
                </a:tc>
                <a:extLst>
                  <a:ext uri="{0D108BD9-81ED-4DB2-BD59-A6C34878D82A}">
                    <a16:rowId xmlns:a16="http://schemas.microsoft.com/office/drawing/2014/main" val="1425146483"/>
                  </a:ext>
                </a:extLst>
              </a:tr>
              <a:tr h="204096">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020631"/>
                  </a:ext>
                </a:extLst>
              </a:tr>
              <a:tr h="0">
                <a:tc>
                  <a:txBody>
                    <a:bodyPr/>
                    <a:lstStyle/>
                    <a:p>
                      <a:pPr marL="0" algn="l" defTabSz="914400" rtl="0" eaLnBrk="1" fontAlgn="b" latinLnBrk="0" hangingPunct="1"/>
                      <a:r>
                        <a:rPr lang="en-US" sz="1200" b="1" i="0" u="none" strike="noStrike" kern="1200" dirty="0">
                          <a:solidFill>
                            <a:srgbClr val="C65911"/>
                          </a:solidFill>
                          <a:effectLst/>
                          <a:latin typeface="Arial" panose="020B0604020202020204" pitchFamily="34" charset="0"/>
                          <a:ea typeface="+mn-ea"/>
                          <a:cs typeface="+mn-cs"/>
                        </a:rPr>
                        <a:t>Net Profit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r>
                        <a:rPr lang="en-US" sz="1200" b="1" i="0" u="none" strike="noStrike" kern="1200" dirty="0">
                          <a:solidFill>
                            <a:srgbClr val="C65911"/>
                          </a:solidFill>
                          <a:effectLst/>
                          <a:latin typeface="Arial" panose="020B0604020202020204" pitchFamily="34" charset="0"/>
                          <a:ea typeface="+mn-ea"/>
                          <a:cs typeface="+mn-cs"/>
                        </a:rPr>
                        <a:t>                     134,840,569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1" i="0" u="none" strike="noStrike" dirty="0">
                          <a:effectLst/>
                          <a:latin typeface="Arial" panose="020B0604020202020204" pitchFamily="34" charset="0"/>
                        </a:rPr>
                        <a:t> </a:t>
                      </a:r>
                      <a:r>
                        <a:rPr lang="en-US" sz="1200" b="1" i="0" u="none" strike="noStrike" kern="1200" dirty="0">
                          <a:solidFill>
                            <a:srgbClr val="C65911"/>
                          </a:solidFill>
                          <a:effectLst/>
                          <a:latin typeface="Arial" panose="020B0604020202020204" pitchFamily="34" charset="0"/>
                          <a:ea typeface="+mn-ea"/>
                          <a:cs typeface="+mn-cs"/>
                        </a:rPr>
                        <a:t>138,025,769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32259131"/>
                  </a:ext>
                </a:extLst>
              </a:tr>
              <a:tr h="151557">
                <a:tc>
                  <a:txBody>
                    <a:bodyPr/>
                    <a:lstStyle/>
                    <a:p>
                      <a:pPr algn="l" fontAlgn="b"/>
                      <a:endParaRPr lang="en-US" sz="8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8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10222557"/>
                  </a:ext>
                </a:extLst>
              </a:tr>
            </a:tbl>
          </a:graphicData>
        </a:graphic>
      </p:graphicFrame>
    </p:spTree>
    <p:extLst>
      <p:ext uri="{BB962C8B-B14F-4D97-AF65-F5344CB8AC3E}">
        <p14:creationId xmlns:p14="http://schemas.microsoft.com/office/powerpoint/2010/main" val="365503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403507F-E475-4B94-BC73-F530D2B77F8E}"/>
              </a:ext>
            </a:extLst>
          </p:cNvPr>
          <p:cNvGraphicFramePr>
            <a:graphicFrameLocks noGrp="1"/>
          </p:cNvGraphicFramePr>
          <p:nvPr>
            <p:extLst>
              <p:ext uri="{D42A27DB-BD31-4B8C-83A1-F6EECF244321}">
                <p14:modId xmlns:p14="http://schemas.microsoft.com/office/powerpoint/2010/main" val="1155134442"/>
              </p:ext>
            </p:extLst>
          </p:nvPr>
        </p:nvGraphicFramePr>
        <p:xfrm>
          <a:off x="1264024" y="368371"/>
          <a:ext cx="9494464" cy="238125"/>
        </p:xfrm>
        <a:graphic>
          <a:graphicData uri="http://schemas.openxmlformats.org/drawingml/2006/table">
            <a:tbl>
              <a:tblPr/>
              <a:tblGrid>
                <a:gridCol w="9494464">
                  <a:extLst>
                    <a:ext uri="{9D8B030D-6E8A-4147-A177-3AD203B41FA5}">
                      <a16:colId xmlns:a16="http://schemas.microsoft.com/office/drawing/2014/main" val="3136035948"/>
                    </a:ext>
                  </a:extLst>
                </a:gridCol>
              </a:tblGrid>
              <a:tr h="203084">
                <a:tc>
                  <a:txBody>
                    <a:bodyPr/>
                    <a:lstStyle/>
                    <a:p>
                      <a:pPr algn="ctr" fontAlgn="b"/>
                      <a:r>
                        <a:rPr lang="en-US" sz="1500" b="1" i="0" u="none" strike="noStrike" dirty="0">
                          <a:solidFill>
                            <a:srgbClr val="FFFFFF"/>
                          </a:solidFill>
                          <a:effectLst/>
                          <a:latin typeface="Arial" panose="020B0604020202020204" pitchFamily="34" charset="0"/>
                        </a:rPr>
                        <a:t>CONSOLIDATED STATEMENT OF FINANCIAL POSITION</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graphicFrame>
        <p:nvGraphicFramePr>
          <p:cNvPr id="4" name="Table 3">
            <a:extLst>
              <a:ext uri="{FF2B5EF4-FFF2-40B4-BE49-F238E27FC236}">
                <a16:creationId xmlns:a16="http://schemas.microsoft.com/office/drawing/2014/main" id="{986FB19A-C470-4CB0-94C2-A75D26072EA9}"/>
              </a:ext>
            </a:extLst>
          </p:cNvPr>
          <p:cNvGraphicFramePr>
            <a:graphicFrameLocks noGrp="1"/>
          </p:cNvGraphicFramePr>
          <p:nvPr>
            <p:extLst>
              <p:ext uri="{D42A27DB-BD31-4B8C-83A1-F6EECF244321}">
                <p14:modId xmlns:p14="http://schemas.microsoft.com/office/powerpoint/2010/main" val="224782612"/>
              </p:ext>
            </p:extLst>
          </p:nvPr>
        </p:nvGraphicFramePr>
        <p:xfrm>
          <a:off x="1586753" y="943359"/>
          <a:ext cx="8686800" cy="4944845"/>
        </p:xfrm>
        <a:graphic>
          <a:graphicData uri="http://schemas.openxmlformats.org/drawingml/2006/table">
            <a:tbl>
              <a:tblPr/>
              <a:tblGrid>
                <a:gridCol w="4726321">
                  <a:extLst>
                    <a:ext uri="{9D8B030D-6E8A-4147-A177-3AD203B41FA5}">
                      <a16:colId xmlns:a16="http://schemas.microsoft.com/office/drawing/2014/main" val="3966861362"/>
                    </a:ext>
                  </a:extLst>
                </a:gridCol>
                <a:gridCol w="1772369">
                  <a:extLst>
                    <a:ext uri="{9D8B030D-6E8A-4147-A177-3AD203B41FA5}">
                      <a16:colId xmlns:a16="http://schemas.microsoft.com/office/drawing/2014/main" val="2162556368"/>
                    </a:ext>
                  </a:extLst>
                </a:gridCol>
                <a:gridCol w="2188110">
                  <a:extLst>
                    <a:ext uri="{9D8B030D-6E8A-4147-A177-3AD203B41FA5}">
                      <a16:colId xmlns:a16="http://schemas.microsoft.com/office/drawing/2014/main" val="305401904"/>
                    </a:ext>
                  </a:extLst>
                </a:gridCol>
              </a:tblGrid>
              <a:tr h="277504">
                <a:tc>
                  <a:txBody>
                    <a:bodyPr/>
                    <a:lstStyle/>
                    <a:p>
                      <a:pPr algn="l" fontAlgn="b"/>
                      <a:r>
                        <a:rPr lang="en-US" sz="1200" b="1" i="0" u="none" strike="noStrike" dirty="0">
                          <a:solidFill>
                            <a:srgbClr val="C65911"/>
                          </a:solidFill>
                          <a:effectLst/>
                          <a:latin typeface="Arial" panose="020B0604020202020204" pitchFamily="34" charset="0"/>
                        </a:rPr>
                        <a:t>Assets</a:t>
                      </a:r>
                    </a:p>
                  </a:txBody>
                  <a:tcPr marL="9525" marR="9525" marT="9525" marB="0" anchor="b">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a:t>
                      </a:r>
                      <a:r>
                        <a:rPr lang="en-US" sz="1200" b="1" i="0" u="sng" strike="noStrike" dirty="0">
                          <a:solidFill>
                            <a:srgbClr val="C65911"/>
                          </a:solidFill>
                          <a:effectLst/>
                          <a:latin typeface="Arial" panose="020B0604020202020204" pitchFamily="34" charset="0"/>
                        </a:rPr>
                        <a:t>30-Sep-21</a:t>
                      </a:r>
                    </a:p>
                  </a:txBody>
                  <a:tcPr marL="9525" marR="9525" marT="9525" marB="0" anchor="b">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a:t>
                      </a:r>
                      <a:r>
                        <a:rPr lang="en-US" sz="1200" b="1" i="0" u="sng" strike="noStrike" dirty="0">
                          <a:solidFill>
                            <a:srgbClr val="C65911"/>
                          </a:solidFill>
                          <a:effectLst/>
                          <a:latin typeface="Arial" panose="020B0604020202020204" pitchFamily="34" charset="0"/>
                        </a:rPr>
                        <a:t>31-Dec-20</a:t>
                      </a:r>
                    </a:p>
                  </a:txBody>
                  <a:tcPr marL="9525" marR="9525" marT="9525" marB="0" anchor="b">
                    <a:lnL>
                      <a:noFill/>
                    </a:lnL>
                    <a:lnR>
                      <a:noFill/>
                    </a:lnR>
                    <a:lnT>
                      <a:noFill/>
                    </a:lnT>
                    <a:lnB>
                      <a:noFill/>
                    </a:lnB>
                  </a:tcPr>
                </a:tc>
                <a:extLst>
                  <a:ext uri="{0D108BD9-81ED-4DB2-BD59-A6C34878D82A}">
                    <a16:rowId xmlns:a16="http://schemas.microsoft.com/office/drawing/2014/main" val="1231804027"/>
                  </a:ext>
                </a:extLst>
              </a:tr>
              <a:tr h="266932">
                <a:tc>
                  <a:txBody>
                    <a:bodyPr/>
                    <a:lstStyle/>
                    <a:p>
                      <a:pPr algn="l" fontAlgn="b"/>
                      <a:r>
                        <a:rPr lang="en-US" sz="1200" b="0" i="0" u="none" strike="noStrike" dirty="0">
                          <a:effectLst/>
                          <a:latin typeface="Arial" panose="020B0604020202020204" pitchFamily="34" charset="0"/>
                        </a:rPr>
                        <a:t>Property, plant and equipments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285,496,047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307,314,202 </a:t>
                      </a:r>
                    </a:p>
                  </a:txBody>
                  <a:tcPr marL="9525" marR="9525" marT="9525" marB="0" anchor="b">
                    <a:lnL>
                      <a:noFill/>
                    </a:lnL>
                    <a:lnR>
                      <a:noFill/>
                    </a:lnR>
                    <a:lnT>
                      <a:noFill/>
                    </a:lnT>
                    <a:lnB>
                      <a:noFill/>
                    </a:lnB>
                  </a:tcPr>
                </a:tc>
                <a:extLst>
                  <a:ext uri="{0D108BD9-81ED-4DB2-BD59-A6C34878D82A}">
                    <a16:rowId xmlns:a16="http://schemas.microsoft.com/office/drawing/2014/main" val="2219391329"/>
                  </a:ext>
                </a:extLst>
              </a:tr>
              <a:tr h="266932">
                <a:tc>
                  <a:txBody>
                    <a:bodyPr/>
                    <a:lstStyle/>
                    <a:p>
                      <a:pPr algn="l" fontAlgn="b"/>
                      <a:r>
                        <a:rPr lang="en-US" sz="1200" b="0" i="0" u="none" strike="noStrike">
                          <a:effectLst/>
                          <a:latin typeface="Arial" panose="020B0604020202020204" pitchFamily="34" charset="0"/>
                        </a:rPr>
                        <a:t>Right of use assets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74,913,601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78,462,435 </a:t>
                      </a:r>
                    </a:p>
                  </a:txBody>
                  <a:tcPr marL="9525" marR="9525" marT="9525" marB="0" anchor="b">
                    <a:lnL>
                      <a:noFill/>
                    </a:lnL>
                    <a:lnR>
                      <a:noFill/>
                    </a:lnR>
                    <a:lnT>
                      <a:noFill/>
                    </a:lnT>
                    <a:lnB>
                      <a:noFill/>
                    </a:lnB>
                  </a:tcPr>
                </a:tc>
                <a:extLst>
                  <a:ext uri="{0D108BD9-81ED-4DB2-BD59-A6C34878D82A}">
                    <a16:rowId xmlns:a16="http://schemas.microsoft.com/office/drawing/2014/main" val="2706605279"/>
                  </a:ext>
                </a:extLst>
              </a:tr>
              <a:tr h="266932">
                <a:tc>
                  <a:txBody>
                    <a:bodyPr/>
                    <a:lstStyle/>
                    <a:p>
                      <a:pPr algn="l" fontAlgn="b"/>
                      <a:r>
                        <a:rPr lang="en-US" sz="1200" b="0" i="0" u="none" strike="noStrike" dirty="0">
                          <a:effectLst/>
                          <a:latin typeface="Arial" panose="020B0604020202020204" pitchFamily="34" charset="0"/>
                        </a:rPr>
                        <a:t>Investment Properties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524,914,885 </a:t>
                      </a:r>
                    </a:p>
                  </a:txBody>
                  <a:tcPr marL="9525" marR="9525" marT="9525" marB="0" anchor="ctr">
                    <a:lnL>
                      <a:noFill/>
                    </a:lnL>
                    <a:lnR>
                      <a:noFill/>
                    </a:lnR>
                    <a:lnT>
                      <a:noFill/>
                    </a:lnT>
                    <a:lnB>
                      <a:noFill/>
                    </a:lnB>
                  </a:tcPr>
                </a:tc>
                <a:tc>
                  <a:txBody>
                    <a:bodyPr/>
                    <a:lstStyle/>
                    <a:p>
                      <a:pPr algn="ctr" fontAlgn="b"/>
                      <a:r>
                        <a:rPr lang="en-US" sz="1200" b="0" i="0" u="none" strike="noStrike">
                          <a:effectLst/>
                          <a:latin typeface="Arial" panose="020B0604020202020204" pitchFamily="34" charset="0"/>
                        </a:rPr>
                        <a:t>                528,916,403 </a:t>
                      </a:r>
                    </a:p>
                  </a:txBody>
                  <a:tcPr marL="9525" marR="9525" marT="9525" marB="0" anchor="b">
                    <a:lnL>
                      <a:noFill/>
                    </a:lnL>
                    <a:lnR>
                      <a:noFill/>
                    </a:lnR>
                    <a:lnT>
                      <a:noFill/>
                    </a:lnT>
                    <a:lnB>
                      <a:noFill/>
                    </a:lnB>
                  </a:tcPr>
                </a:tc>
                <a:extLst>
                  <a:ext uri="{0D108BD9-81ED-4DB2-BD59-A6C34878D82A}">
                    <a16:rowId xmlns:a16="http://schemas.microsoft.com/office/drawing/2014/main" val="3986605441"/>
                  </a:ext>
                </a:extLst>
              </a:tr>
              <a:tr h="266932">
                <a:tc>
                  <a:txBody>
                    <a:bodyPr/>
                    <a:lstStyle/>
                    <a:p>
                      <a:pPr algn="l" fontAlgn="b"/>
                      <a:r>
                        <a:rPr lang="en-US" sz="1200" b="0" i="0" u="none" strike="noStrike" dirty="0">
                          <a:effectLst/>
                          <a:latin typeface="Arial" panose="020B0604020202020204" pitchFamily="34" charset="0"/>
                        </a:rPr>
                        <a:t>Investment Securities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472,151,593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316,961,044 </a:t>
                      </a:r>
                    </a:p>
                  </a:txBody>
                  <a:tcPr marL="9525" marR="9525" marT="9525" marB="0" anchor="b">
                    <a:lnL>
                      <a:noFill/>
                    </a:lnL>
                    <a:lnR>
                      <a:noFill/>
                    </a:lnR>
                    <a:lnT>
                      <a:noFill/>
                    </a:lnT>
                    <a:lnB>
                      <a:noFill/>
                    </a:lnB>
                  </a:tcPr>
                </a:tc>
                <a:extLst>
                  <a:ext uri="{0D108BD9-81ED-4DB2-BD59-A6C34878D82A}">
                    <a16:rowId xmlns:a16="http://schemas.microsoft.com/office/drawing/2014/main" val="607345885"/>
                  </a:ext>
                </a:extLst>
              </a:tr>
              <a:tr h="266932">
                <a:tc>
                  <a:txBody>
                    <a:bodyPr/>
                    <a:lstStyle/>
                    <a:p>
                      <a:pPr algn="l" fontAlgn="b"/>
                      <a:r>
                        <a:rPr lang="en-US" sz="1200" b="0" i="0" u="none" strike="noStrike">
                          <a:effectLst/>
                          <a:latin typeface="Arial" panose="020B0604020202020204" pitchFamily="34" charset="0"/>
                        </a:rPr>
                        <a:t>Retentions and Other Recievables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9,718,055 </a:t>
                      </a:r>
                    </a:p>
                  </a:txBody>
                  <a:tcPr marL="9525" marR="9525" marT="9525" marB="0" anchor="ctr">
                    <a:lnL>
                      <a:noFill/>
                    </a:lnL>
                    <a:lnR>
                      <a:noFill/>
                    </a:lnR>
                    <a:lnT>
                      <a:noFill/>
                    </a:lnT>
                    <a:lnB>
                      <a:noFill/>
                    </a:lnB>
                  </a:tcPr>
                </a:tc>
                <a:tc>
                  <a:txBody>
                    <a:bodyPr/>
                    <a:lstStyle/>
                    <a:p>
                      <a:pPr algn="ctr" fontAlgn="b"/>
                      <a:r>
                        <a:rPr lang="en-US" sz="1200" b="0" i="0" u="none" strike="noStrike">
                          <a:effectLst/>
                          <a:latin typeface="Arial" panose="020B0604020202020204" pitchFamily="34" charset="0"/>
                        </a:rPr>
                        <a:t>                    4,021,514 </a:t>
                      </a:r>
                    </a:p>
                  </a:txBody>
                  <a:tcPr marL="9525" marR="9525" marT="9525" marB="0" anchor="b">
                    <a:lnL>
                      <a:noFill/>
                    </a:lnL>
                    <a:lnR>
                      <a:noFill/>
                    </a:lnR>
                    <a:lnT>
                      <a:noFill/>
                    </a:lnT>
                    <a:lnB>
                      <a:noFill/>
                    </a:lnB>
                  </a:tcPr>
                </a:tc>
                <a:extLst>
                  <a:ext uri="{0D108BD9-81ED-4DB2-BD59-A6C34878D82A}">
                    <a16:rowId xmlns:a16="http://schemas.microsoft.com/office/drawing/2014/main" val="802288442"/>
                  </a:ext>
                </a:extLst>
              </a:tr>
              <a:tr h="266932">
                <a:tc>
                  <a:txBody>
                    <a:bodyPr/>
                    <a:lstStyle/>
                    <a:p>
                      <a:pPr algn="l" fontAlgn="b"/>
                      <a:r>
                        <a:rPr lang="en-US" sz="1200" b="0" i="0" u="none" strike="noStrike">
                          <a:effectLst/>
                          <a:latin typeface="Arial" panose="020B0604020202020204" pitchFamily="34" charset="0"/>
                        </a:rPr>
                        <a:t>Investment in Associates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9,450,255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6,989,435 </a:t>
                      </a:r>
                    </a:p>
                  </a:txBody>
                  <a:tcPr marL="9525" marR="9525" marT="9525" marB="0" anchor="b">
                    <a:lnL>
                      <a:noFill/>
                    </a:lnL>
                    <a:lnR>
                      <a:noFill/>
                    </a:lnR>
                    <a:lnT>
                      <a:noFill/>
                    </a:lnT>
                    <a:lnB>
                      <a:noFill/>
                    </a:lnB>
                  </a:tcPr>
                </a:tc>
                <a:extLst>
                  <a:ext uri="{0D108BD9-81ED-4DB2-BD59-A6C34878D82A}">
                    <a16:rowId xmlns:a16="http://schemas.microsoft.com/office/drawing/2014/main" val="3791785455"/>
                  </a:ext>
                </a:extLst>
              </a:tr>
              <a:tr h="266932">
                <a:tc>
                  <a:txBody>
                    <a:bodyPr/>
                    <a:lstStyle/>
                    <a:p>
                      <a:pPr algn="l" fontAlgn="b"/>
                      <a:r>
                        <a:rPr lang="en-US" sz="1200" b="0" i="0" u="none" strike="noStrike" dirty="0">
                          <a:effectLst/>
                          <a:latin typeface="Arial" panose="020B0604020202020204" pitchFamily="34" charset="0"/>
                        </a:rPr>
                        <a:t>Goodwill</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19,704,770 </a:t>
                      </a:r>
                    </a:p>
                  </a:txBody>
                  <a:tcPr marL="9525" marR="9525" marT="9525" marB="0" anchor="ctr">
                    <a:lnL>
                      <a:noFill/>
                    </a:lnL>
                    <a:lnR>
                      <a:noFill/>
                    </a:lnR>
                    <a:lnT>
                      <a:noFill/>
                    </a:lnT>
                    <a:lnB>
                      <a:noFill/>
                    </a:lnB>
                  </a:tcPr>
                </a:tc>
                <a:tc>
                  <a:txBody>
                    <a:bodyPr/>
                    <a:lstStyle/>
                    <a:p>
                      <a:pPr algn="ctr" fontAlgn="b"/>
                      <a:r>
                        <a:rPr lang="en-US" sz="1200" b="0" i="0" u="none" strike="noStrike">
                          <a:effectLst/>
                          <a:latin typeface="Arial" panose="020B0604020202020204" pitchFamily="34" charset="0"/>
                        </a:rPr>
                        <a:t>                  19,704,770 </a:t>
                      </a:r>
                    </a:p>
                  </a:txBody>
                  <a:tcPr marL="9525" marR="9525" marT="9525" marB="0" anchor="b">
                    <a:lnL>
                      <a:noFill/>
                    </a:lnL>
                    <a:lnR>
                      <a:noFill/>
                    </a:lnR>
                    <a:lnT>
                      <a:noFill/>
                    </a:lnT>
                    <a:lnB>
                      <a:noFill/>
                    </a:lnB>
                  </a:tcPr>
                </a:tc>
                <a:extLst>
                  <a:ext uri="{0D108BD9-81ED-4DB2-BD59-A6C34878D82A}">
                    <a16:rowId xmlns:a16="http://schemas.microsoft.com/office/drawing/2014/main" val="2811349736"/>
                  </a:ext>
                </a:extLst>
              </a:tr>
              <a:tr h="277504">
                <a:tc>
                  <a:txBody>
                    <a:bodyPr/>
                    <a:lstStyle/>
                    <a:p>
                      <a:pPr algn="l" fontAlgn="b"/>
                      <a:r>
                        <a:rPr lang="en-US" sz="1200" b="1" i="0" u="none" strike="noStrike" dirty="0">
                          <a:solidFill>
                            <a:srgbClr val="C65911"/>
                          </a:solidFill>
                          <a:effectLst/>
                          <a:latin typeface="Arial" panose="020B0604020202020204" pitchFamily="34" charset="0"/>
                        </a:rPr>
                        <a:t>Total Non-Current Assets</a:t>
                      </a:r>
                    </a:p>
                  </a:txBody>
                  <a:tcPr marL="9525" marR="9525" marT="9525" marB="0" anchor="b">
                    <a:lnL>
                      <a:noFill/>
                    </a:lnL>
                    <a:lnR>
                      <a:noFill/>
                    </a:lnR>
                    <a:lnT>
                      <a:noFill/>
                    </a:lnT>
                    <a:lnB>
                      <a:noFill/>
                    </a:lnB>
                  </a:tcPr>
                </a:tc>
                <a:tc>
                  <a:txBody>
                    <a:bodyPr/>
                    <a:lstStyle/>
                    <a:p>
                      <a:pPr algn="r" fontAlgn="ctr"/>
                      <a:r>
                        <a:rPr lang="en-US" sz="1200" b="1" i="0" u="none" strike="noStrike" kern="1200" dirty="0">
                          <a:solidFill>
                            <a:srgbClr val="C65911"/>
                          </a:solidFill>
                          <a:effectLst/>
                          <a:latin typeface="Arial" panose="020B0604020202020204" pitchFamily="34" charset="0"/>
                          <a:ea typeface="+mn-ea"/>
                          <a:cs typeface="+mn-cs"/>
                        </a:rPr>
                        <a:t>     1,396,349,206 </a:t>
                      </a:r>
                    </a:p>
                  </a:txBody>
                  <a:tcPr marL="9525" marR="9525" marT="9525" marB="0" anchor="ctr">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1,262,369,803 </a:t>
                      </a:r>
                    </a:p>
                  </a:txBody>
                  <a:tcPr marL="9525" marR="9525" marT="9525" marB="0" anchor="b">
                    <a:lnL>
                      <a:noFill/>
                    </a:lnL>
                    <a:lnR>
                      <a:noFill/>
                    </a:lnR>
                    <a:lnT>
                      <a:noFill/>
                    </a:lnT>
                    <a:lnB>
                      <a:noFill/>
                    </a:lnB>
                  </a:tcPr>
                </a:tc>
                <a:extLst>
                  <a:ext uri="{0D108BD9-81ED-4DB2-BD59-A6C34878D82A}">
                    <a16:rowId xmlns:a16="http://schemas.microsoft.com/office/drawing/2014/main" val="855149003"/>
                  </a:ext>
                </a:extLst>
              </a:tr>
              <a:tr h="266932">
                <a:tc>
                  <a:txBody>
                    <a:bodyPr/>
                    <a:lstStyle/>
                    <a:p>
                      <a:pPr algn="l" fontAlgn="b"/>
                      <a:r>
                        <a:rPr lang="en-US" sz="1200" b="0" i="0" u="none" strike="noStrike">
                          <a:effectLst/>
                          <a:latin typeface="Arial" panose="020B0604020202020204" pitchFamily="34" charset="0"/>
                        </a:rPr>
                        <a:t>Due from Government of Qatar</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87,775,361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94,240,326 </a:t>
                      </a:r>
                    </a:p>
                  </a:txBody>
                  <a:tcPr marL="9525" marR="9525" marT="9525" marB="0" anchor="b">
                    <a:lnL>
                      <a:noFill/>
                    </a:lnL>
                    <a:lnR>
                      <a:noFill/>
                    </a:lnR>
                    <a:lnT>
                      <a:noFill/>
                    </a:lnT>
                    <a:lnB>
                      <a:noFill/>
                    </a:lnB>
                  </a:tcPr>
                </a:tc>
                <a:extLst>
                  <a:ext uri="{0D108BD9-81ED-4DB2-BD59-A6C34878D82A}">
                    <a16:rowId xmlns:a16="http://schemas.microsoft.com/office/drawing/2014/main" val="1574828426"/>
                  </a:ext>
                </a:extLst>
              </a:tr>
              <a:tr h="266932">
                <a:tc>
                  <a:txBody>
                    <a:bodyPr/>
                    <a:lstStyle/>
                    <a:p>
                      <a:pPr algn="l" fontAlgn="b"/>
                      <a:r>
                        <a:rPr lang="en-US" sz="1200" b="0" i="0" u="none" strike="noStrike">
                          <a:effectLst/>
                          <a:latin typeface="Arial" panose="020B0604020202020204" pitchFamily="34" charset="0"/>
                        </a:rPr>
                        <a:t>Due from Related Parties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4,245,339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3,983,335 </a:t>
                      </a:r>
                    </a:p>
                  </a:txBody>
                  <a:tcPr marL="9525" marR="9525" marT="9525" marB="0" anchor="b">
                    <a:lnL>
                      <a:noFill/>
                    </a:lnL>
                    <a:lnR>
                      <a:noFill/>
                    </a:lnR>
                    <a:lnT>
                      <a:noFill/>
                    </a:lnT>
                    <a:lnB>
                      <a:noFill/>
                    </a:lnB>
                  </a:tcPr>
                </a:tc>
                <a:extLst>
                  <a:ext uri="{0D108BD9-81ED-4DB2-BD59-A6C34878D82A}">
                    <a16:rowId xmlns:a16="http://schemas.microsoft.com/office/drawing/2014/main" val="1511514954"/>
                  </a:ext>
                </a:extLst>
              </a:tr>
              <a:tr h="266932">
                <a:tc>
                  <a:txBody>
                    <a:bodyPr/>
                    <a:lstStyle/>
                    <a:p>
                      <a:pPr algn="l" fontAlgn="b"/>
                      <a:r>
                        <a:rPr lang="en-US" sz="1200" b="0" i="0" u="none" strike="noStrike" dirty="0">
                          <a:effectLst/>
                          <a:latin typeface="Arial" panose="020B0604020202020204" pitchFamily="34" charset="0"/>
                        </a:rPr>
                        <a:t>Inventories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175,938,089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170,708,868 </a:t>
                      </a:r>
                    </a:p>
                  </a:txBody>
                  <a:tcPr marL="9525" marR="9525" marT="9525" marB="0" anchor="b">
                    <a:lnL>
                      <a:noFill/>
                    </a:lnL>
                    <a:lnR>
                      <a:noFill/>
                    </a:lnR>
                    <a:lnT>
                      <a:noFill/>
                    </a:lnT>
                    <a:lnB>
                      <a:noFill/>
                    </a:lnB>
                  </a:tcPr>
                </a:tc>
                <a:extLst>
                  <a:ext uri="{0D108BD9-81ED-4DB2-BD59-A6C34878D82A}">
                    <a16:rowId xmlns:a16="http://schemas.microsoft.com/office/drawing/2014/main" val="2842222277"/>
                  </a:ext>
                </a:extLst>
              </a:tr>
              <a:tr h="266932">
                <a:tc>
                  <a:txBody>
                    <a:bodyPr/>
                    <a:lstStyle/>
                    <a:p>
                      <a:pPr algn="l" fontAlgn="b"/>
                      <a:r>
                        <a:rPr lang="en-US" sz="1200" b="0" i="0" u="none" strike="noStrike" dirty="0">
                          <a:effectLst/>
                          <a:latin typeface="Arial" panose="020B0604020202020204" pitchFamily="34" charset="0"/>
                        </a:rPr>
                        <a:t>Accounts, retention &amp; other receivable</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280,403,464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330,590,013 </a:t>
                      </a:r>
                    </a:p>
                  </a:txBody>
                  <a:tcPr marL="9525" marR="9525" marT="9525" marB="0" anchor="b">
                    <a:lnL>
                      <a:noFill/>
                    </a:lnL>
                    <a:lnR>
                      <a:noFill/>
                    </a:lnR>
                    <a:lnT>
                      <a:noFill/>
                    </a:lnT>
                    <a:lnB>
                      <a:noFill/>
                    </a:lnB>
                  </a:tcPr>
                </a:tc>
                <a:extLst>
                  <a:ext uri="{0D108BD9-81ED-4DB2-BD59-A6C34878D82A}">
                    <a16:rowId xmlns:a16="http://schemas.microsoft.com/office/drawing/2014/main" val="770166419"/>
                  </a:ext>
                </a:extLst>
              </a:tr>
              <a:tr h="266932">
                <a:tc>
                  <a:txBody>
                    <a:bodyPr/>
                    <a:lstStyle/>
                    <a:p>
                      <a:pPr algn="l" fontAlgn="b"/>
                      <a:r>
                        <a:rPr lang="en-US" sz="1200" b="0" i="0" u="none" strike="noStrike">
                          <a:effectLst/>
                          <a:latin typeface="Arial" panose="020B0604020202020204" pitchFamily="34" charset="0"/>
                        </a:rPr>
                        <a:t>Investment in Commodities </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417,781,757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494,908,210 </a:t>
                      </a:r>
                    </a:p>
                  </a:txBody>
                  <a:tcPr marL="9525" marR="9525" marT="9525" marB="0" anchor="b">
                    <a:lnL>
                      <a:noFill/>
                    </a:lnL>
                    <a:lnR>
                      <a:noFill/>
                    </a:lnR>
                    <a:lnT>
                      <a:noFill/>
                    </a:lnT>
                    <a:lnB>
                      <a:noFill/>
                    </a:lnB>
                  </a:tcPr>
                </a:tc>
                <a:extLst>
                  <a:ext uri="{0D108BD9-81ED-4DB2-BD59-A6C34878D82A}">
                    <a16:rowId xmlns:a16="http://schemas.microsoft.com/office/drawing/2014/main" val="1475533255"/>
                  </a:ext>
                </a:extLst>
              </a:tr>
              <a:tr h="266932">
                <a:tc>
                  <a:txBody>
                    <a:bodyPr/>
                    <a:lstStyle/>
                    <a:p>
                      <a:pPr algn="l" fontAlgn="b"/>
                      <a:r>
                        <a:rPr lang="en-US" sz="1200" b="0" i="0" u="none" strike="noStrike">
                          <a:effectLst/>
                          <a:latin typeface="Arial" panose="020B0604020202020204" pitchFamily="34" charset="0"/>
                        </a:rPr>
                        <a:t>Cash and Bank Balances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32,553,867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30,642,844 </a:t>
                      </a:r>
                    </a:p>
                  </a:txBody>
                  <a:tcPr marL="9525" marR="9525" marT="9525" marB="0" anchor="b">
                    <a:lnL>
                      <a:noFill/>
                    </a:lnL>
                    <a:lnR>
                      <a:noFill/>
                    </a:lnR>
                    <a:lnT>
                      <a:noFill/>
                    </a:lnT>
                    <a:lnB>
                      <a:noFill/>
                    </a:lnB>
                  </a:tcPr>
                </a:tc>
                <a:extLst>
                  <a:ext uri="{0D108BD9-81ED-4DB2-BD59-A6C34878D82A}">
                    <a16:rowId xmlns:a16="http://schemas.microsoft.com/office/drawing/2014/main" val="3937177714"/>
                  </a:ext>
                </a:extLst>
              </a:tr>
              <a:tr h="277504">
                <a:tc>
                  <a:txBody>
                    <a:bodyPr/>
                    <a:lstStyle/>
                    <a:p>
                      <a:pPr algn="l" fontAlgn="b"/>
                      <a:r>
                        <a:rPr lang="en-US" sz="1200" b="1" i="0" u="none" strike="noStrike">
                          <a:solidFill>
                            <a:srgbClr val="C65911"/>
                          </a:solidFill>
                          <a:effectLst/>
                          <a:latin typeface="Arial" panose="020B0604020202020204" pitchFamily="34" charset="0"/>
                        </a:rPr>
                        <a:t>Total Current Assets</a:t>
                      </a:r>
                    </a:p>
                  </a:txBody>
                  <a:tcPr marL="9525" marR="9525" marT="9525" marB="0" anchor="b">
                    <a:lnL>
                      <a:noFill/>
                    </a:lnL>
                    <a:lnR>
                      <a:noFill/>
                    </a:lnR>
                    <a:lnT>
                      <a:noFill/>
                    </a:lnT>
                    <a:lnB>
                      <a:noFill/>
                    </a:lnB>
                  </a:tcPr>
                </a:tc>
                <a:tc>
                  <a:txBody>
                    <a:bodyPr/>
                    <a:lstStyle/>
                    <a:p>
                      <a:pPr algn="r" fontAlgn="ctr"/>
                      <a:r>
                        <a:rPr lang="en-US" sz="1100" b="1" i="0" u="none" strike="noStrike" dirty="0">
                          <a:solidFill>
                            <a:srgbClr val="000000"/>
                          </a:solidFill>
                          <a:effectLst/>
                          <a:latin typeface="Book Antiqua" panose="02040602050305030304" pitchFamily="18" charset="0"/>
                        </a:rPr>
                        <a:t>        </a:t>
                      </a:r>
                      <a:r>
                        <a:rPr lang="en-US" sz="1200" b="1" i="0" u="none" strike="noStrike" kern="1200" dirty="0">
                          <a:solidFill>
                            <a:srgbClr val="C65911"/>
                          </a:solidFill>
                          <a:effectLst/>
                          <a:latin typeface="Arial" panose="020B0604020202020204" pitchFamily="34" charset="0"/>
                          <a:ea typeface="+mn-ea"/>
                          <a:cs typeface="+mn-cs"/>
                        </a:rPr>
                        <a:t>998,697,877</a:t>
                      </a:r>
                      <a:r>
                        <a:rPr lang="en-US" sz="1100" b="1" i="0" u="none" strike="noStrike" dirty="0">
                          <a:solidFill>
                            <a:srgbClr val="000000"/>
                          </a:solidFill>
                          <a:effectLst/>
                          <a:latin typeface="Book Antiqua" panose="02040602050305030304" pitchFamily="18" charset="0"/>
                        </a:rPr>
                        <a:t> </a:t>
                      </a:r>
                    </a:p>
                  </a:txBody>
                  <a:tcPr marL="9525" marR="9525" marT="9525" marB="0" anchor="ctr">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1,125,073,596 </a:t>
                      </a:r>
                    </a:p>
                  </a:txBody>
                  <a:tcPr marL="9525" marR="9525" marT="9525" marB="0" anchor="b">
                    <a:lnL>
                      <a:noFill/>
                    </a:lnL>
                    <a:lnR>
                      <a:noFill/>
                    </a:lnR>
                    <a:lnT>
                      <a:noFill/>
                    </a:lnT>
                    <a:lnB>
                      <a:noFill/>
                    </a:lnB>
                  </a:tcPr>
                </a:tc>
                <a:extLst>
                  <a:ext uri="{0D108BD9-81ED-4DB2-BD59-A6C34878D82A}">
                    <a16:rowId xmlns:a16="http://schemas.microsoft.com/office/drawing/2014/main" val="3896623075"/>
                  </a:ext>
                </a:extLst>
              </a:tr>
              <a:tr h="266932">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714169"/>
                  </a:ext>
                </a:extLst>
              </a:tr>
              <a:tr h="290718">
                <a:tc>
                  <a:txBody>
                    <a:bodyPr/>
                    <a:lstStyle/>
                    <a:p>
                      <a:pPr algn="l" fontAlgn="b"/>
                      <a:r>
                        <a:rPr lang="en-US" sz="1200" b="1" i="0" u="none" strike="noStrike" dirty="0">
                          <a:solidFill>
                            <a:srgbClr val="C65911"/>
                          </a:solidFill>
                          <a:effectLst/>
                          <a:latin typeface="Arial" panose="020B0604020202020204" pitchFamily="34" charset="0"/>
                        </a:rPr>
                        <a:t>Total Assets</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C65911"/>
                          </a:solidFill>
                          <a:effectLst/>
                          <a:latin typeface="Arial" panose="020B0604020202020204" pitchFamily="34" charset="0"/>
                        </a:rPr>
                        <a:t>                     2,395,047,083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C65911"/>
                          </a:solidFill>
                          <a:effectLst/>
                          <a:latin typeface="Arial" panose="020B0604020202020204" pitchFamily="34" charset="0"/>
                        </a:rPr>
                        <a:t>             2,387,443,399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87413564"/>
                  </a:ext>
                </a:extLst>
              </a:tr>
            </a:tbl>
          </a:graphicData>
        </a:graphic>
      </p:graphicFrame>
      <p:sp>
        <p:nvSpPr>
          <p:cNvPr id="7" name="Title 5">
            <a:extLst>
              <a:ext uri="{FF2B5EF4-FFF2-40B4-BE49-F238E27FC236}">
                <a16:creationId xmlns:a16="http://schemas.microsoft.com/office/drawing/2014/main" id="{A89E1548-3466-4BB6-AA1D-02EBE78197FB}"/>
              </a:ext>
            </a:extLst>
          </p:cNvPr>
          <p:cNvSpPr txBox="1">
            <a:spLocks/>
          </p:cNvSpPr>
          <p:nvPr/>
        </p:nvSpPr>
        <p:spPr>
          <a:xfrm>
            <a:off x="8334375" y="6051550"/>
            <a:ext cx="10210800" cy="270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Continue…</a:t>
            </a:r>
          </a:p>
        </p:txBody>
      </p:sp>
    </p:spTree>
    <p:extLst>
      <p:ext uri="{BB962C8B-B14F-4D97-AF65-F5344CB8AC3E}">
        <p14:creationId xmlns:p14="http://schemas.microsoft.com/office/powerpoint/2010/main" val="332334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45F9938-240E-442A-BE4E-5747440342F3}"/>
              </a:ext>
            </a:extLst>
          </p:cNvPr>
          <p:cNvGraphicFramePr>
            <a:graphicFrameLocks noGrp="1"/>
          </p:cNvGraphicFramePr>
          <p:nvPr>
            <p:extLst>
              <p:ext uri="{D42A27DB-BD31-4B8C-83A1-F6EECF244321}">
                <p14:modId xmlns:p14="http://schemas.microsoft.com/office/powerpoint/2010/main" val="2487034823"/>
              </p:ext>
            </p:extLst>
          </p:nvPr>
        </p:nvGraphicFramePr>
        <p:xfrm>
          <a:off x="1854926" y="1419225"/>
          <a:ext cx="8686800" cy="5180537"/>
        </p:xfrm>
        <a:graphic>
          <a:graphicData uri="http://schemas.openxmlformats.org/drawingml/2006/table">
            <a:tbl>
              <a:tblPr/>
              <a:tblGrid>
                <a:gridCol w="4519523">
                  <a:extLst>
                    <a:ext uri="{9D8B030D-6E8A-4147-A177-3AD203B41FA5}">
                      <a16:colId xmlns:a16="http://schemas.microsoft.com/office/drawing/2014/main" val="2885036375"/>
                    </a:ext>
                  </a:extLst>
                </a:gridCol>
                <a:gridCol w="1864914">
                  <a:extLst>
                    <a:ext uri="{9D8B030D-6E8A-4147-A177-3AD203B41FA5}">
                      <a16:colId xmlns:a16="http://schemas.microsoft.com/office/drawing/2014/main" val="2946105288"/>
                    </a:ext>
                  </a:extLst>
                </a:gridCol>
                <a:gridCol w="2302363">
                  <a:extLst>
                    <a:ext uri="{9D8B030D-6E8A-4147-A177-3AD203B41FA5}">
                      <a16:colId xmlns:a16="http://schemas.microsoft.com/office/drawing/2014/main" val="1573531817"/>
                    </a:ext>
                  </a:extLst>
                </a:gridCol>
              </a:tblGrid>
              <a:tr h="279066">
                <a:tc>
                  <a:txBody>
                    <a:bodyPr/>
                    <a:lstStyle/>
                    <a:p>
                      <a:pPr algn="l" fontAlgn="b"/>
                      <a:r>
                        <a:rPr lang="en-US" sz="1200" b="1" i="0" u="none" strike="noStrike">
                          <a:solidFill>
                            <a:srgbClr val="C65911"/>
                          </a:solidFill>
                          <a:effectLst/>
                          <a:latin typeface="Arial" panose="020B0604020202020204" pitchFamily="34" charset="0"/>
                        </a:rPr>
                        <a:t>Equity &amp; Liabilities </a:t>
                      </a:r>
                    </a:p>
                  </a:txBody>
                  <a:tcPr marL="9525" marR="9525" marT="9525" marB="0" anchor="b">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a:t>
                      </a:r>
                      <a:r>
                        <a:rPr lang="en-US" sz="1200" b="1" i="0" u="sng" strike="noStrike" dirty="0">
                          <a:solidFill>
                            <a:srgbClr val="C65911"/>
                          </a:solidFill>
                          <a:effectLst/>
                          <a:latin typeface="Arial" panose="020B0604020202020204" pitchFamily="34" charset="0"/>
                        </a:rPr>
                        <a:t>30-Sep-21</a:t>
                      </a:r>
                    </a:p>
                  </a:txBody>
                  <a:tcPr marL="9525" marR="9525" marT="9525" marB="0" anchor="b">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a:t>
                      </a:r>
                      <a:r>
                        <a:rPr lang="en-US" sz="1200" b="1" i="0" u="sng" strike="noStrike" dirty="0">
                          <a:solidFill>
                            <a:srgbClr val="C65911"/>
                          </a:solidFill>
                          <a:effectLst/>
                          <a:latin typeface="Arial" panose="020B0604020202020204" pitchFamily="34" charset="0"/>
                        </a:rPr>
                        <a:t>31-Dec-20</a:t>
                      </a:r>
                    </a:p>
                  </a:txBody>
                  <a:tcPr marL="9525" marR="9525" marT="9525" marB="0" anchor="b">
                    <a:lnL>
                      <a:noFill/>
                    </a:lnL>
                    <a:lnR>
                      <a:noFill/>
                    </a:lnR>
                    <a:lnT>
                      <a:noFill/>
                    </a:lnT>
                    <a:lnB>
                      <a:noFill/>
                    </a:lnB>
                  </a:tcPr>
                </a:tc>
                <a:extLst>
                  <a:ext uri="{0D108BD9-81ED-4DB2-BD59-A6C34878D82A}">
                    <a16:rowId xmlns:a16="http://schemas.microsoft.com/office/drawing/2014/main" val="2998346369"/>
                  </a:ext>
                </a:extLst>
              </a:tr>
              <a:tr h="268435">
                <a:tc>
                  <a:txBody>
                    <a:bodyPr/>
                    <a:lstStyle/>
                    <a:p>
                      <a:pPr algn="l" fontAlgn="b"/>
                      <a:r>
                        <a:rPr lang="en-US" sz="1200" b="0" i="0" u="none" strike="noStrike">
                          <a:effectLst/>
                          <a:latin typeface="Arial" panose="020B0604020202020204" pitchFamily="34" charset="0"/>
                        </a:rPr>
                        <a:t>Share Capital</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260,696,920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236,997,200 </a:t>
                      </a:r>
                    </a:p>
                  </a:txBody>
                  <a:tcPr marL="9525" marR="9525" marT="9525" marB="0" anchor="b">
                    <a:lnL>
                      <a:noFill/>
                    </a:lnL>
                    <a:lnR>
                      <a:noFill/>
                    </a:lnR>
                    <a:lnT>
                      <a:noFill/>
                    </a:lnT>
                    <a:lnB>
                      <a:noFill/>
                    </a:lnB>
                  </a:tcPr>
                </a:tc>
                <a:extLst>
                  <a:ext uri="{0D108BD9-81ED-4DB2-BD59-A6C34878D82A}">
                    <a16:rowId xmlns:a16="http://schemas.microsoft.com/office/drawing/2014/main" val="3316793923"/>
                  </a:ext>
                </a:extLst>
              </a:tr>
              <a:tr h="268435">
                <a:tc>
                  <a:txBody>
                    <a:bodyPr/>
                    <a:lstStyle/>
                    <a:p>
                      <a:pPr algn="l" fontAlgn="b"/>
                      <a:r>
                        <a:rPr lang="en-US" sz="1200" b="0" i="0" u="none" strike="noStrike">
                          <a:effectLst/>
                          <a:latin typeface="Arial" panose="020B0604020202020204" pitchFamily="34" charset="0"/>
                        </a:rPr>
                        <a:t>Legal reserve</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563,120,753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563,120,753 </a:t>
                      </a:r>
                    </a:p>
                  </a:txBody>
                  <a:tcPr marL="9525" marR="9525" marT="9525" marB="0" anchor="b">
                    <a:lnL>
                      <a:noFill/>
                    </a:lnL>
                    <a:lnR>
                      <a:noFill/>
                    </a:lnR>
                    <a:lnT>
                      <a:noFill/>
                    </a:lnT>
                    <a:lnB>
                      <a:noFill/>
                    </a:lnB>
                  </a:tcPr>
                </a:tc>
                <a:extLst>
                  <a:ext uri="{0D108BD9-81ED-4DB2-BD59-A6C34878D82A}">
                    <a16:rowId xmlns:a16="http://schemas.microsoft.com/office/drawing/2014/main" val="3875570700"/>
                  </a:ext>
                </a:extLst>
              </a:tr>
              <a:tr h="268435">
                <a:tc>
                  <a:txBody>
                    <a:bodyPr/>
                    <a:lstStyle/>
                    <a:p>
                      <a:pPr algn="l" fontAlgn="b"/>
                      <a:r>
                        <a:rPr lang="en-US" sz="1200" b="0" i="0" u="none" strike="noStrike">
                          <a:effectLst/>
                          <a:latin typeface="Arial" panose="020B0604020202020204" pitchFamily="34" charset="0"/>
                        </a:rPr>
                        <a:t>Capital Reserve</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15,000,000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15,000,000 </a:t>
                      </a:r>
                    </a:p>
                  </a:txBody>
                  <a:tcPr marL="9525" marR="9525" marT="9525" marB="0" anchor="b">
                    <a:lnL>
                      <a:noFill/>
                    </a:lnL>
                    <a:lnR>
                      <a:noFill/>
                    </a:lnR>
                    <a:lnT>
                      <a:noFill/>
                    </a:lnT>
                    <a:lnB>
                      <a:noFill/>
                    </a:lnB>
                  </a:tcPr>
                </a:tc>
                <a:extLst>
                  <a:ext uri="{0D108BD9-81ED-4DB2-BD59-A6C34878D82A}">
                    <a16:rowId xmlns:a16="http://schemas.microsoft.com/office/drawing/2014/main" val="3089996223"/>
                  </a:ext>
                </a:extLst>
              </a:tr>
              <a:tr h="268435">
                <a:tc>
                  <a:txBody>
                    <a:bodyPr/>
                    <a:lstStyle/>
                    <a:p>
                      <a:pPr algn="l" fontAlgn="b"/>
                      <a:r>
                        <a:rPr lang="en-US" sz="1200" b="0" i="0" u="none" strike="noStrike" dirty="0">
                          <a:effectLst/>
                          <a:latin typeface="Arial" panose="020B0604020202020204" pitchFamily="34" charset="0"/>
                        </a:rPr>
                        <a:t>Fair value reserve </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(13,873,430)</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17,723,138 </a:t>
                      </a:r>
                    </a:p>
                  </a:txBody>
                  <a:tcPr marL="9525" marR="9525" marT="9525" marB="0" anchor="b">
                    <a:lnL>
                      <a:noFill/>
                    </a:lnL>
                    <a:lnR>
                      <a:noFill/>
                    </a:lnR>
                    <a:lnT>
                      <a:noFill/>
                    </a:lnT>
                    <a:lnB>
                      <a:noFill/>
                    </a:lnB>
                  </a:tcPr>
                </a:tc>
                <a:extLst>
                  <a:ext uri="{0D108BD9-81ED-4DB2-BD59-A6C34878D82A}">
                    <a16:rowId xmlns:a16="http://schemas.microsoft.com/office/drawing/2014/main" val="372432064"/>
                  </a:ext>
                </a:extLst>
              </a:tr>
              <a:tr h="268435">
                <a:tc>
                  <a:txBody>
                    <a:bodyPr/>
                    <a:lstStyle/>
                    <a:p>
                      <a:pPr algn="l" fontAlgn="b"/>
                      <a:r>
                        <a:rPr lang="en-US" sz="1200" b="0" i="0" u="none" strike="noStrike">
                          <a:effectLst/>
                          <a:latin typeface="Arial" panose="020B0604020202020204" pitchFamily="34" charset="0"/>
                        </a:rPr>
                        <a:t>Retained earnings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663,358,513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717,929,595 </a:t>
                      </a:r>
                    </a:p>
                  </a:txBody>
                  <a:tcPr marL="9525" marR="9525" marT="9525" marB="0" anchor="b">
                    <a:lnL>
                      <a:noFill/>
                    </a:lnL>
                    <a:lnR>
                      <a:noFill/>
                    </a:lnR>
                    <a:lnT>
                      <a:noFill/>
                    </a:lnT>
                    <a:lnB>
                      <a:noFill/>
                    </a:lnB>
                  </a:tcPr>
                </a:tc>
                <a:extLst>
                  <a:ext uri="{0D108BD9-81ED-4DB2-BD59-A6C34878D82A}">
                    <a16:rowId xmlns:a16="http://schemas.microsoft.com/office/drawing/2014/main" val="1535008940"/>
                  </a:ext>
                </a:extLst>
              </a:tr>
              <a:tr h="279066">
                <a:tc>
                  <a:txBody>
                    <a:bodyPr/>
                    <a:lstStyle/>
                    <a:p>
                      <a:pPr algn="l" fontAlgn="b"/>
                      <a:r>
                        <a:rPr lang="en-US" sz="1200" b="1" i="0" u="none" strike="noStrike" dirty="0">
                          <a:solidFill>
                            <a:srgbClr val="C65911"/>
                          </a:solidFill>
                          <a:effectLst/>
                          <a:latin typeface="Arial" panose="020B0604020202020204" pitchFamily="34" charset="0"/>
                        </a:rPr>
                        <a:t>Total Equity</a:t>
                      </a:r>
                    </a:p>
                  </a:txBody>
                  <a:tcPr marL="9525" marR="9525" marT="9525" marB="0" anchor="b">
                    <a:lnL>
                      <a:noFill/>
                    </a:lnL>
                    <a:lnR>
                      <a:noFill/>
                    </a:lnR>
                    <a:lnT>
                      <a:noFill/>
                    </a:lnT>
                    <a:lnB>
                      <a:noFill/>
                    </a:lnB>
                  </a:tcPr>
                </a:tc>
                <a:tc>
                  <a:txBody>
                    <a:bodyPr/>
                    <a:lstStyle/>
                    <a:p>
                      <a:pPr algn="r" fontAlgn="ctr"/>
                      <a:r>
                        <a:rPr lang="en-US" sz="1200" b="1" i="0" u="none" strike="noStrike" kern="1200" dirty="0">
                          <a:solidFill>
                            <a:srgbClr val="C65911"/>
                          </a:solidFill>
                          <a:effectLst/>
                          <a:latin typeface="Arial" panose="020B0604020202020204" pitchFamily="34" charset="0"/>
                          <a:ea typeface="+mn-ea"/>
                          <a:cs typeface="+mn-cs"/>
                        </a:rPr>
                        <a:t>     1,488,302,756 </a:t>
                      </a:r>
                    </a:p>
                  </a:txBody>
                  <a:tcPr marL="9525" marR="9525" marT="9525" marB="0" anchor="ctr">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1,550,770,686 </a:t>
                      </a:r>
                    </a:p>
                  </a:txBody>
                  <a:tcPr marL="9525" marR="9525" marT="9525" marB="0" anchor="b">
                    <a:lnL>
                      <a:noFill/>
                    </a:lnL>
                    <a:lnR>
                      <a:noFill/>
                    </a:lnR>
                    <a:lnT>
                      <a:noFill/>
                    </a:lnT>
                    <a:lnB>
                      <a:noFill/>
                    </a:lnB>
                  </a:tcPr>
                </a:tc>
                <a:extLst>
                  <a:ext uri="{0D108BD9-81ED-4DB2-BD59-A6C34878D82A}">
                    <a16:rowId xmlns:a16="http://schemas.microsoft.com/office/drawing/2014/main" val="2322602769"/>
                  </a:ext>
                </a:extLst>
              </a:tr>
              <a:tr h="268435">
                <a:tc>
                  <a:txBody>
                    <a:bodyPr/>
                    <a:lstStyle/>
                    <a:p>
                      <a:pPr algn="l" fontAlgn="b"/>
                      <a:r>
                        <a:rPr lang="en-US" sz="1200" b="0" i="0" u="none" strike="noStrike" dirty="0">
                          <a:effectLst/>
                          <a:latin typeface="Arial" panose="020B0604020202020204" pitchFamily="34" charset="0"/>
                        </a:rPr>
                        <a:t>Due to Government of Qatar</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97,568,246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56,412,866 </a:t>
                      </a:r>
                    </a:p>
                  </a:txBody>
                  <a:tcPr marL="9525" marR="9525" marT="9525" marB="0" anchor="b">
                    <a:lnL>
                      <a:noFill/>
                    </a:lnL>
                    <a:lnR>
                      <a:noFill/>
                    </a:lnR>
                    <a:lnT>
                      <a:noFill/>
                    </a:lnT>
                    <a:lnB>
                      <a:noFill/>
                    </a:lnB>
                  </a:tcPr>
                </a:tc>
                <a:extLst>
                  <a:ext uri="{0D108BD9-81ED-4DB2-BD59-A6C34878D82A}">
                    <a16:rowId xmlns:a16="http://schemas.microsoft.com/office/drawing/2014/main" val="3823635665"/>
                  </a:ext>
                </a:extLst>
              </a:tr>
              <a:tr h="268435">
                <a:tc>
                  <a:txBody>
                    <a:bodyPr/>
                    <a:lstStyle/>
                    <a:p>
                      <a:pPr algn="l" fontAlgn="b"/>
                      <a:r>
                        <a:rPr lang="en-US" sz="1200" b="0" i="0" u="none" strike="noStrike" dirty="0">
                          <a:effectLst/>
                          <a:latin typeface="Arial" panose="020B0604020202020204" pitchFamily="34" charset="0"/>
                        </a:rPr>
                        <a:t>Lease liability</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12,742,359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13,135,767 </a:t>
                      </a:r>
                    </a:p>
                  </a:txBody>
                  <a:tcPr marL="9525" marR="9525" marT="9525" marB="0" anchor="b">
                    <a:lnL>
                      <a:noFill/>
                    </a:lnL>
                    <a:lnR>
                      <a:noFill/>
                    </a:lnR>
                    <a:lnT>
                      <a:noFill/>
                    </a:lnT>
                    <a:lnB>
                      <a:noFill/>
                    </a:lnB>
                  </a:tcPr>
                </a:tc>
                <a:extLst>
                  <a:ext uri="{0D108BD9-81ED-4DB2-BD59-A6C34878D82A}">
                    <a16:rowId xmlns:a16="http://schemas.microsoft.com/office/drawing/2014/main" val="1442793426"/>
                  </a:ext>
                </a:extLst>
              </a:tr>
              <a:tr h="268435">
                <a:tc>
                  <a:txBody>
                    <a:bodyPr/>
                    <a:lstStyle/>
                    <a:p>
                      <a:pPr algn="l" fontAlgn="b"/>
                      <a:r>
                        <a:rPr lang="en-US" sz="1200" b="0" i="0" u="none" strike="noStrike" dirty="0">
                          <a:effectLst/>
                          <a:latin typeface="Arial" panose="020B0604020202020204" pitchFamily="34" charset="0"/>
                        </a:rPr>
                        <a:t>Other non-current liability</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36,870,551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33,972,951 </a:t>
                      </a:r>
                    </a:p>
                  </a:txBody>
                  <a:tcPr marL="9525" marR="9525" marT="9525" marB="0" anchor="b">
                    <a:lnL>
                      <a:noFill/>
                    </a:lnL>
                    <a:lnR>
                      <a:noFill/>
                    </a:lnR>
                    <a:lnT>
                      <a:noFill/>
                    </a:lnT>
                    <a:lnB>
                      <a:noFill/>
                    </a:lnB>
                  </a:tcPr>
                </a:tc>
                <a:extLst>
                  <a:ext uri="{0D108BD9-81ED-4DB2-BD59-A6C34878D82A}">
                    <a16:rowId xmlns:a16="http://schemas.microsoft.com/office/drawing/2014/main" val="907836260"/>
                  </a:ext>
                </a:extLst>
              </a:tr>
              <a:tr h="268435">
                <a:tc>
                  <a:txBody>
                    <a:bodyPr/>
                    <a:lstStyle/>
                    <a:p>
                      <a:pPr algn="l" fontAlgn="b"/>
                      <a:r>
                        <a:rPr lang="en-US" sz="1200" b="0" i="0" u="none" strike="noStrike" kern="1200" dirty="0">
                          <a:solidFill>
                            <a:schemeClr val="tx1"/>
                          </a:solidFill>
                          <a:effectLst/>
                          <a:latin typeface="Arial" panose="020B0604020202020204" pitchFamily="34" charset="0"/>
                          <a:ea typeface="+mn-ea"/>
                          <a:cs typeface="+mn-cs"/>
                        </a:rPr>
                        <a:t>Islamic Financing</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173,479,874 </a:t>
                      </a:r>
                    </a:p>
                  </a:txBody>
                  <a:tcPr marL="9525" marR="9525" marT="9525" marB="0" anchor="ctr">
                    <a:lnL>
                      <a:noFill/>
                    </a:lnL>
                    <a:lnR>
                      <a:noFill/>
                    </a:lnR>
                    <a:lnT>
                      <a:noFill/>
                    </a:lnT>
                    <a:lnB>
                      <a:noFill/>
                    </a:lnB>
                  </a:tcPr>
                </a:tc>
                <a:tc>
                  <a:txBody>
                    <a:bodyPr/>
                    <a:lstStyle/>
                    <a:p>
                      <a:pPr algn="l" fontAlgn="b"/>
                      <a:r>
                        <a:rPr lang="en-US" sz="12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a:noFill/>
                    </a:lnT>
                    <a:lnB>
                      <a:noFill/>
                    </a:lnB>
                  </a:tcPr>
                </a:tc>
                <a:extLst>
                  <a:ext uri="{0D108BD9-81ED-4DB2-BD59-A6C34878D82A}">
                    <a16:rowId xmlns:a16="http://schemas.microsoft.com/office/drawing/2014/main" val="2864452094"/>
                  </a:ext>
                </a:extLst>
              </a:tr>
              <a:tr h="279066">
                <a:tc>
                  <a:txBody>
                    <a:bodyPr/>
                    <a:lstStyle/>
                    <a:p>
                      <a:pPr algn="l" fontAlgn="b"/>
                      <a:r>
                        <a:rPr lang="en-US" sz="1200" b="1" i="0" u="none" strike="noStrike" dirty="0">
                          <a:solidFill>
                            <a:srgbClr val="C65911"/>
                          </a:solidFill>
                          <a:effectLst/>
                          <a:latin typeface="Arial" panose="020B0604020202020204" pitchFamily="34" charset="0"/>
                        </a:rPr>
                        <a:t>Total Non-Current Liabilities</a:t>
                      </a:r>
                    </a:p>
                  </a:txBody>
                  <a:tcPr marL="9525" marR="9525" marT="9525" marB="0" anchor="b">
                    <a:lnL>
                      <a:noFill/>
                    </a:lnL>
                    <a:lnR>
                      <a:noFill/>
                    </a:lnR>
                    <a:lnT>
                      <a:noFill/>
                    </a:lnT>
                    <a:lnB>
                      <a:noFill/>
                    </a:lnB>
                  </a:tcPr>
                </a:tc>
                <a:tc>
                  <a:txBody>
                    <a:bodyPr/>
                    <a:lstStyle/>
                    <a:p>
                      <a:pPr algn="r" fontAlgn="ctr"/>
                      <a:r>
                        <a:rPr lang="en-US" sz="1200" b="1" i="0" u="none" strike="noStrike" kern="1200" dirty="0">
                          <a:solidFill>
                            <a:srgbClr val="C65911"/>
                          </a:solidFill>
                          <a:effectLst/>
                          <a:latin typeface="Arial" panose="020B0604020202020204" pitchFamily="34" charset="0"/>
                          <a:ea typeface="+mn-ea"/>
                          <a:cs typeface="+mn-cs"/>
                        </a:rPr>
                        <a:t>        320,661,030 </a:t>
                      </a:r>
                    </a:p>
                  </a:txBody>
                  <a:tcPr marL="9525" marR="9525" marT="9525" marB="0" anchor="ctr">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103,521,584 </a:t>
                      </a:r>
                    </a:p>
                  </a:txBody>
                  <a:tcPr marL="9525" marR="9525" marT="9525" marB="0" anchor="b">
                    <a:lnL>
                      <a:noFill/>
                    </a:lnL>
                    <a:lnR>
                      <a:noFill/>
                    </a:lnR>
                    <a:lnT>
                      <a:noFill/>
                    </a:lnT>
                    <a:lnB>
                      <a:noFill/>
                    </a:lnB>
                  </a:tcPr>
                </a:tc>
                <a:extLst>
                  <a:ext uri="{0D108BD9-81ED-4DB2-BD59-A6C34878D82A}">
                    <a16:rowId xmlns:a16="http://schemas.microsoft.com/office/drawing/2014/main" val="2698205665"/>
                  </a:ext>
                </a:extLst>
              </a:tr>
              <a:tr h="268435">
                <a:tc>
                  <a:txBody>
                    <a:bodyPr/>
                    <a:lstStyle/>
                    <a:p>
                      <a:pPr algn="l" fontAlgn="b"/>
                      <a:r>
                        <a:rPr lang="en-US" sz="1200" b="0" i="0" u="none" strike="noStrike" dirty="0">
                          <a:effectLst/>
                          <a:latin typeface="Arial" panose="020B0604020202020204" pitchFamily="34" charset="0"/>
                        </a:rPr>
                        <a:t>Accounts payable, retentions and other payables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256,274,007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312,775,494 </a:t>
                      </a:r>
                    </a:p>
                  </a:txBody>
                  <a:tcPr marL="9525" marR="9525" marT="9525" marB="0" anchor="b">
                    <a:lnL>
                      <a:noFill/>
                    </a:lnL>
                    <a:lnR>
                      <a:noFill/>
                    </a:lnR>
                    <a:lnT>
                      <a:noFill/>
                    </a:lnT>
                    <a:lnB>
                      <a:noFill/>
                    </a:lnB>
                  </a:tcPr>
                </a:tc>
                <a:extLst>
                  <a:ext uri="{0D108BD9-81ED-4DB2-BD59-A6C34878D82A}">
                    <a16:rowId xmlns:a16="http://schemas.microsoft.com/office/drawing/2014/main" val="2407401232"/>
                  </a:ext>
                </a:extLst>
              </a:tr>
              <a:tr h="268435">
                <a:tc>
                  <a:txBody>
                    <a:bodyPr/>
                    <a:lstStyle/>
                    <a:p>
                      <a:pPr algn="l" fontAlgn="b"/>
                      <a:r>
                        <a:rPr lang="en-US" sz="1200" b="0" i="0" u="none" strike="noStrike" dirty="0">
                          <a:effectLst/>
                          <a:latin typeface="Arial" panose="020B0604020202020204" pitchFamily="34" charset="0"/>
                        </a:rPr>
                        <a:t>Lease liability</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4,387,846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4,986,136 </a:t>
                      </a:r>
                    </a:p>
                  </a:txBody>
                  <a:tcPr marL="9525" marR="9525" marT="9525" marB="0" anchor="b">
                    <a:lnL>
                      <a:noFill/>
                    </a:lnL>
                    <a:lnR>
                      <a:noFill/>
                    </a:lnR>
                    <a:lnT>
                      <a:noFill/>
                    </a:lnT>
                    <a:lnB>
                      <a:noFill/>
                    </a:lnB>
                  </a:tcPr>
                </a:tc>
                <a:extLst>
                  <a:ext uri="{0D108BD9-81ED-4DB2-BD59-A6C34878D82A}">
                    <a16:rowId xmlns:a16="http://schemas.microsoft.com/office/drawing/2014/main" val="3223617751"/>
                  </a:ext>
                </a:extLst>
              </a:tr>
              <a:tr h="268435">
                <a:tc>
                  <a:txBody>
                    <a:bodyPr/>
                    <a:lstStyle/>
                    <a:p>
                      <a:pPr algn="l" fontAlgn="b"/>
                      <a:r>
                        <a:rPr lang="en-US" sz="1200" b="0" i="0" u="none" strike="noStrike" dirty="0">
                          <a:effectLst/>
                          <a:latin typeface="Arial" panose="020B0604020202020204" pitchFamily="34" charset="0"/>
                        </a:rPr>
                        <a:t>Due to Related Parties</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9,147,000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7,350,740 </a:t>
                      </a:r>
                    </a:p>
                  </a:txBody>
                  <a:tcPr marL="9525" marR="9525" marT="9525" marB="0" anchor="b">
                    <a:lnL>
                      <a:noFill/>
                    </a:lnL>
                    <a:lnR>
                      <a:noFill/>
                    </a:lnR>
                    <a:lnT>
                      <a:noFill/>
                    </a:lnT>
                    <a:lnB>
                      <a:noFill/>
                    </a:lnB>
                  </a:tcPr>
                </a:tc>
                <a:extLst>
                  <a:ext uri="{0D108BD9-81ED-4DB2-BD59-A6C34878D82A}">
                    <a16:rowId xmlns:a16="http://schemas.microsoft.com/office/drawing/2014/main" val="474782327"/>
                  </a:ext>
                </a:extLst>
              </a:tr>
              <a:tr h="268435">
                <a:tc>
                  <a:txBody>
                    <a:bodyPr/>
                    <a:lstStyle/>
                    <a:p>
                      <a:pPr algn="l" fontAlgn="b"/>
                      <a:r>
                        <a:rPr lang="en-US" sz="1200" b="0" i="0" u="none" strike="noStrike" dirty="0">
                          <a:effectLst/>
                          <a:latin typeface="Arial" panose="020B0604020202020204" pitchFamily="34" charset="0"/>
                        </a:rPr>
                        <a:t>Islamic Financing</a:t>
                      </a:r>
                    </a:p>
                  </a:txBody>
                  <a:tcPr marL="9525" marR="9525" marT="9525" marB="0" anchor="b">
                    <a:lnL>
                      <a:noFill/>
                    </a:lnL>
                    <a:lnR>
                      <a:noFill/>
                    </a:lnR>
                    <a:lnT>
                      <a:noFill/>
                    </a:lnT>
                    <a:lnB>
                      <a:noFill/>
                    </a:lnB>
                  </a:tcPr>
                </a:tc>
                <a:tc>
                  <a:txBody>
                    <a:bodyPr/>
                    <a:lstStyle/>
                    <a:p>
                      <a:pPr algn="r" fontAlgn="ctr"/>
                      <a:r>
                        <a:rPr lang="en-US" sz="1200" b="0" i="0" u="none" strike="noStrike" kern="1200" dirty="0">
                          <a:solidFill>
                            <a:schemeClr val="tx1"/>
                          </a:solidFill>
                          <a:effectLst/>
                          <a:latin typeface="Arial" panose="020B0604020202020204" pitchFamily="34" charset="0"/>
                          <a:ea typeface="+mn-ea"/>
                          <a:cs typeface="+mn-cs"/>
                        </a:rPr>
                        <a:t>        316,274,444 </a:t>
                      </a:r>
                    </a:p>
                  </a:txBody>
                  <a:tcPr marL="9525" marR="9525" marT="9525" marB="0" anchor="ctr">
                    <a:lnL>
                      <a:noFill/>
                    </a:lnL>
                    <a:lnR>
                      <a:noFill/>
                    </a:lnR>
                    <a:lnT>
                      <a:noFill/>
                    </a:lnT>
                    <a:lnB>
                      <a:noFill/>
                    </a:lnB>
                  </a:tcPr>
                </a:tc>
                <a:tc>
                  <a:txBody>
                    <a:bodyPr/>
                    <a:lstStyle/>
                    <a:p>
                      <a:pPr algn="ctr" fontAlgn="b"/>
                      <a:r>
                        <a:rPr lang="en-US" sz="1200" b="0" i="0" u="none" strike="noStrike" dirty="0">
                          <a:effectLst/>
                          <a:latin typeface="Arial" panose="020B0604020202020204" pitchFamily="34" charset="0"/>
                        </a:rPr>
                        <a:t>                408,038,759 </a:t>
                      </a:r>
                    </a:p>
                  </a:txBody>
                  <a:tcPr marL="9525" marR="9525" marT="9525" marB="0" anchor="b">
                    <a:lnL>
                      <a:noFill/>
                    </a:lnL>
                    <a:lnR>
                      <a:noFill/>
                    </a:lnR>
                    <a:lnT>
                      <a:noFill/>
                    </a:lnT>
                    <a:lnB>
                      <a:noFill/>
                    </a:lnB>
                  </a:tcPr>
                </a:tc>
                <a:extLst>
                  <a:ext uri="{0D108BD9-81ED-4DB2-BD59-A6C34878D82A}">
                    <a16:rowId xmlns:a16="http://schemas.microsoft.com/office/drawing/2014/main" val="3337221535"/>
                  </a:ext>
                </a:extLst>
              </a:tr>
              <a:tr h="279066">
                <a:tc>
                  <a:txBody>
                    <a:bodyPr/>
                    <a:lstStyle/>
                    <a:p>
                      <a:pPr algn="l" fontAlgn="b"/>
                      <a:r>
                        <a:rPr lang="en-US" sz="1200" b="1" i="0" u="none" strike="noStrike" dirty="0">
                          <a:solidFill>
                            <a:srgbClr val="C65911"/>
                          </a:solidFill>
                          <a:effectLst/>
                          <a:latin typeface="Arial" panose="020B0604020202020204" pitchFamily="34" charset="0"/>
                        </a:rPr>
                        <a:t>Total Current Liabilities</a:t>
                      </a:r>
                    </a:p>
                  </a:txBody>
                  <a:tcPr marL="9525" marR="9525" marT="9525" marB="0" anchor="b">
                    <a:lnL>
                      <a:noFill/>
                    </a:lnL>
                    <a:lnR>
                      <a:noFill/>
                    </a:lnR>
                    <a:lnT>
                      <a:noFill/>
                    </a:lnT>
                    <a:lnB>
                      <a:noFill/>
                    </a:lnB>
                  </a:tcPr>
                </a:tc>
                <a:tc>
                  <a:txBody>
                    <a:bodyPr/>
                    <a:lstStyle/>
                    <a:p>
                      <a:pPr algn="r" fontAlgn="ctr"/>
                      <a:r>
                        <a:rPr lang="en-US" sz="1200" b="1" i="0" u="none" strike="noStrike" kern="1200" dirty="0">
                          <a:solidFill>
                            <a:srgbClr val="C65911"/>
                          </a:solidFill>
                          <a:effectLst/>
                          <a:latin typeface="Arial" panose="020B0604020202020204" pitchFamily="34" charset="0"/>
                          <a:ea typeface="+mn-ea"/>
                          <a:cs typeface="+mn-cs"/>
                        </a:rPr>
                        <a:t>        586,083,297 </a:t>
                      </a:r>
                    </a:p>
                  </a:txBody>
                  <a:tcPr marL="9525" marR="9525" marT="9525" marB="0" anchor="ctr">
                    <a:lnL>
                      <a:noFill/>
                    </a:lnL>
                    <a:lnR>
                      <a:noFill/>
                    </a:lnR>
                    <a:lnT>
                      <a:noFill/>
                    </a:lnT>
                    <a:lnB>
                      <a:noFill/>
                    </a:lnB>
                  </a:tcPr>
                </a:tc>
                <a:tc>
                  <a:txBody>
                    <a:bodyPr/>
                    <a:lstStyle/>
                    <a:p>
                      <a:pPr algn="ctr" fontAlgn="b"/>
                      <a:r>
                        <a:rPr lang="en-US" sz="1200" b="1" i="0" u="none" strike="noStrike" dirty="0">
                          <a:solidFill>
                            <a:srgbClr val="C65911"/>
                          </a:solidFill>
                          <a:effectLst/>
                          <a:latin typeface="Arial" panose="020B0604020202020204" pitchFamily="34" charset="0"/>
                        </a:rPr>
                        <a:t>                733,151,129 </a:t>
                      </a:r>
                    </a:p>
                  </a:txBody>
                  <a:tcPr marL="9525" marR="9525" marT="9525" marB="0" anchor="b">
                    <a:lnL>
                      <a:noFill/>
                    </a:lnL>
                    <a:lnR>
                      <a:noFill/>
                    </a:lnR>
                    <a:lnT>
                      <a:noFill/>
                    </a:lnT>
                    <a:lnB>
                      <a:noFill/>
                    </a:lnB>
                  </a:tcPr>
                </a:tc>
                <a:extLst>
                  <a:ext uri="{0D108BD9-81ED-4DB2-BD59-A6C34878D82A}">
                    <a16:rowId xmlns:a16="http://schemas.microsoft.com/office/drawing/2014/main" val="1567456870"/>
                  </a:ext>
                </a:extLst>
              </a:tr>
              <a:tr h="199333">
                <a:tc>
                  <a:txBody>
                    <a:bodyPr/>
                    <a:lstStyle/>
                    <a:p>
                      <a:pPr algn="l" fontAlgn="b"/>
                      <a:endParaRPr lang="en-US" sz="12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kern="1200" dirty="0">
                        <a:solidFill>
                          <a:schemeClr val="tx1"/>
                        </a:solidFill>
                        <a:effectLst/>
                        <a:latin typeface="Arial" panose="020B0604020202020204" pitchFamily="34" charset="0"/>
                        <a:ea typeface="+mn-ea"/>
                        <a:cs typeface="+mn-cs"/>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779079"/>
                  </a:ext>
                </a:extLst>
              </a:tr>
              <a:tr h="292355">
                <a:tc>
                  <a:txBody>
                    <a:bodyPr/>
                    <a:lstStyle/>
                    <a:p>
                      <a:pPr algn="l" fontAlgn="b"/>
                      <a:r>
                        <a:rPr lang="en-US" sz="1200" b="1" i="0" u="none" strike="noStrike" dirty="0">
                          <a:solidFill>
                            <a:srgbClr val="C65911"/>
                          </a:solidFill>
                          <a:effectLst/>
                          <a:latin typeface="Arial" panose="020B0604020202020204" pitchFamily="34" charset="0"/>
                        </a:rPr>
                        <a:t>Total Equity and Liabilities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C65911"/>
                          </a:solidFill>
                          <a:effectLst/>
                          <a:latin typeface="Arial" panose="020B0604020202020204" pitchFamily="34" charset="0"/>
                        </a:rPr>
                        <a:t>                      </a:t>
                      </a:r>
                      <a:r>
                        <a:rPr lang="en-US" sz="1200" b="1" i="0" u="none" strike="noStrike" kern="1200" dirty="0">
                          <a:solidFill>
                            <a:srgbClr val="C65911"/>
                          </a:solidFill>
                          <a:effectLst/>
                          <a:latin typeface="Arial" panose="020B0604020202020204" pitchFamily="34" charset="0"/>
                          <a:ea typeface="+mn-ea"/>
                          <a:cs typeface="+mn-cs"/>
                        </a:rPr>
                        <a:t>2,395,047,083</a:t>
                      </a:r>
                      <a:r>
                        <a:rPr lang="en-US" sz="1200" b="1" i="0" u="none" strike="noStrike" dirty="0">
                          <a:solidFill>
                            <a:srgbClr val="C65911"/>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C65911"/>
                          </a:solidFill>
                          <a:effectLst/>
                          <a:latin typeface="Arial" panose="020B0604020202020204" pitchFamily="34" charset="0"/>
                        </a:rPr>
                        <a:t>               2,387,443,399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086986190"/>
                  </a:ext>
                </a:extLst>
              </a:tr>
            </a:tbl>
          </a:graphicData>
        </a:graphic>
      </p:graphicFrame>
      <p:sp>
        <p:nvSpPr>
          <p:cNvPr id="6" name="Title 5">
            <a:extLst>
              <a:ext uri="{FF2B5EF4-FFF2-40B4-BE49-F238E27FC236}">
                <a16:creationId xmlns:a16="http://schemas.microsoft.com/office/drawing/2014/main" id="{B21ABA4B-C0E6-44D6-AE8E-2686AED23D97}"/>
              </a:ext>
            </a:extLst>
          </p:cNvPr>
          <p:cNvSpPr>
            <a:spLocks noGrp="1"/>
          </p:cNvSpPr>
          <p:nvPr>
            <p:ph type="title"/>
          </p:nvPr>
        </p:nvSpPr>
        <p:spPr>
          <a:xfrm>
            <a:off x="1230460" y="-120653"/>
            <a:ext cx="10515600" cy="1325563"/>
          </a:xfrm>
        </p:spPr>
        <p:txBody>
          <a:bodyPr>
            <a:normAutofit/>
          </a:bodyPr>
          <a:lstStyle/>
          <a:p>
            <a:r>
              <a:rPr lang="en-US" sz="1800" dirty="0"/>
              <a:t>Continue…</a:t>
            </a:r>
          </a:p>
        </p:txBody>
      </p:sp>
      <p:graphicFrame>
        <p:nvGraphicFramePr>
          <p:cNvPr id="7" name="Table 6">
            <a:extLst>
              <a:ext uri="{FF2B5EF4-FFF2-40B4-BE49-F238E27FC236}">
                <a16:creationId xmlns:a16="http://schemas.microsoft.com/office/drawing/2014/main" id="{B6234A9B-7834-4435-9F9E-26A607EB2BF9}"/>
              </a:ext>
            </a:extLst>
          </p:cNvPr>
          <p:cNvGraphicFramePr>
            <a:graphicFrameLocks noGrp="1"/>
          </p:cNvGraphicFramePr>
          <p:nvPr>
            <p:extLst>
              <p:ext uri="{D42A27DB-BD31-4B8C-83A1-F6EECF244321}">
                <p14:modId xmlns:p14="http://schemas.microsoft.com/office/powerpoint/2010/main" val="1827603168"/>
              </p:ext>
            </p:extLst>
          </p:nvPr>
        </p:nvGraphicFramePr>
        <p:xfrm>
          <a:off x="1451094" y="966785"/>
          <a:ext cx="9494464" cy="238125"/>
        </p:xfrm>
        <a:graphic>
          <a:graphicData uri="http://schemas.openxmlformats.org/drawingml/2006/table">
            <a:tbl>
              <a:tblPr/>
              <a:tblGrid>
                <a:gridCol w="9494464">
                  <a:extLst>
                    <a:ext uri="{9D8B030D-6E8A-4147-A177-3AD203B41FA5}">
                      <a16:colId xmlns:a16="http://schemas.microsoft.com/office/drawing/2014/main" val="3136035948"/>
                    </a:ext>
                  </a:extLst>
                </a:gridCol>
              </a:tblGrid>
              <a:tr h="48941">
                <a:tc>
                  <a:txBody>
                    <a:bodyPr/>
                    <a:lstStyle/>
                    <a:p>
                      <a:pPr algn="ctr" fontAlgn="b"/>
                      <a:r>
                        <a:rPr lang="en-US" sz="1500" b="1" i="0" u="none" strike="noStrike" dirty="0">
                          <a:solidFill>
                            <a:srgbClr val="FFFFFF"/>
                          </a:solidFill>
                          <a:effectLst/>
                          <a:latin typeface="Arial" panose="020B0604020202020204" pitchFamily="34" charset="0"/>
                        </a:rPr>
                        <a:t>CONSOLIDATED STATEMENT OF FINANCIAL POSITION</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spTree>
    <p:extLst>
      <p:ext uri="{BB962C8B-B14F-4D97-AF65-F5344CB8AC3E}">
        <p14:creationId xmlns:p14="http://schemas.microsoft.com/office/powerpoint/2010/main" val="367845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2B1B466-E32E-46F6-9E4C-61E84D0C4423}"/>
              </a:ext>
            </a:extLst>
          </p:cNvPr>
          <p:cNvGraphicFramePr>
            <a:graphicFrameLocks noGrp="1"/>
          </p:cNvGraphicFramePr>
          <p:nvPr>
            <p:extLst>
              <p:ext uri="{D42A27DB-BD31-4B8C-83A1-F6EECF244321}">
                <p14:modId xmlns:p14="http://schemas.microsoft.com/office/powerpoint/2010/main" val="1835948212"/>
              </p:ext>
            </p:extLst>
          </p:nvPr>
        </p:nvGraphicFramePr>
        <p:xfrm>
          <a:off x="949450" y="886918"/>
          <a:ext cx="9645650" cy="466725"/>
        </p:xfrm>
        <a:graphic>
          <a:graphicData uri="http://schemas.openxmlformats.org/drawingml/2006/table">
            <a:tbl>
              <a:tblPr/>
              <a:tblGrid>
                <a:gridCol w="9645650">
                  <a:extLst>
                    <a:ext uri="{9D8B030D-6E8A-4147-A177-3AD203B41FA5}">
                      <a16:colId xmlns:a16="http://schemas.microsoft.com/office/drawing/2014/main" val="3136035948"/>
                    </a:ext>
                  </a:extLst>
                </a:gridCol>
              </a:tblGrid>
              <a:tr h="270086">
                <a:tc>
                  <a:txBody>
                    <a:bodyPr/>
                    <a:lstStyle/>
                    <a:p>
                      <a:pPr algn="ctr" fontAlgn="b"/>
                      <a:r>
                        <a:rPr lang="en-US" sz="1500" b="1" i="0" u="none" strike="noStrike" dirty="0">
                          <a:solidFill>
                            <a:srgbClr val="FFFFFF"/>
                          </a:solidFill>
                          <a:effectLst/>
                          <a:latin typeface="Arial" panose="020B0604020202020204" pitchFamily="34" charset="0"/>
                        </a:rPr>
                        <a:t>COMPARISON OF CONSOLIDATED STATEMENT OF INCOME</a:t>
                      </a:r>
                    </a:p>
                    <a:p>
                      <a:pPr algn="ctr" fontAlgn="b"/>
                      <a:r>
                        <a:rPr lang="en-US" sz="1500" b="1" i="0" u="none" strike="noStrike" dirty="0">
                          <a:solidFill>
                            <a:srgbClr val="FFFFFF"/>
                          </a:solidFill>
                          <a:effectLst/>
                          <a:latin typeface="Arial" panose="020B0604020202020204" pitchFamily="34" charset="0"/>
                        </a:rPr>
                        <a:t>For the 3</a:t>
                      </a:r>
                      <a:r>
                        <a:rPr lang="en-US" sz="1500" b="1" i="0" u="none" strike="noStrike" baseline="30000" dirty="0">
                          <a:solidFill>
                            <a:srgbClr val="FFFFFF"/>
                          </a:solidFill>
                          <a:effectLst/>
                          <a:latin typeface="Arial" panose="020B0604020202020204" pitchFamily="34" charset="0"/>
                        </a:rPr>
                        <a:t>rd</a:t>
                      </a:r>
                      <a:r>
                        <a:rPr lang="en-US" sz="1500" b="1" i="0" u="none" strike="noStrike" dirty="0">
                          <a:solidFill>
                            <a:srgbClr val="FFFFFF"/>
                          </a:solidFill>
                          <a:effectLst/>
                          <a:latin typeface="Arial" panose="020B0604020202020204" pitchFamily="34" charset="0"/>
                        </a:rPr>
                        <a:t> Quarter ended 30</a:t>
                      </a:r>
                      <a:r>
                        <a:rPr lang="en-US" sz="1500" b="1" i="0" u="none" strike="noStrike" baseline="30000" dirty="0">
                          <a:solidFill>
                            <a:srgbClr val="FFFFFF"/>
                          </a:solidFill>
                          <a:effectLst/>
                          <a:latin typeface="Arial" panose="020B0604020202020204" pitchFamily="34" charset="0"/>
                        </a:rPr>
                        <a:t>th </a:t>
                      </a:r>
                      <a:r>
                        <a:rPr lang="en-US" sz="1500" b="1" i="0" u="none" strike="noStrike" dirty="0">
                          <a:solidFill>
                            <a:srgbClr val="FFFFFF"/>
                          </a:solidFill>
                          <a:effectLst/>
                          <a:latin typeface="Arial" panose="020B0604020202020204" pitchFamily="34" charset="0"/>
                        </a:rPr>
                        <a:t>September 2021 Vs 30</a:t>
                      </a:r>
                      <a:r>
                        <a:rPr lang="en-US" sz="1500" b="1" i="0" u="none" strike="noStrike" baseline="30000" dirty="0">
                          <a:solidFill>
                            <a:srgbClr val="FFFFFF"/>
                          </a:solidFill>
                          <a:effectLst/>
                          <a:latin typeface="Arial" panose="020B0604020202020204" pitchFamily="34" charset="0"/>
                        </a:rPr>
                        <a:t>th</a:t>
                      </a:r>
                      <a:r>
                        <a:rPr lang="en-US" sz="1500" b="1" i="0" u="none" strike="noStrike" dirty="0">
                          <a:solidFill>
                            <a:srgbClr val="FFFFFF"/>
                          </a:solidFill>
                          <a:effectLst/>
                          <a:latin typeface="Arial" panose="020B0604020202020204" pitchFamily="34" charset="0"/>
                        </a:rPr>
                        <a:t> September 2020 (Figures in Millions)</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graphicFrame>
        <p:nvGraphicFramePr>
          <p:cNvPr id="5" name="Chart 4">
            <a:extLst>
              <a:ext uri="{FF2B5EF4-FFF2-40B4-BE49-F238E27FC236}">
                <a16:creationId xmlns:a16="http://schemas.microsoft.com/office/drawing/2014/main" id="{F20511C8-7AB5-48F9-A14E-30FFA308D352}"/>
              </a:ext>
            </a:extLst>
          </p:cNvPr>
          <p:cNvGraphicFramePr>
            <a:graphicFrameLocks/>
          </p:cNvGraphicFramePr>
          <p:nvPr>
            <p:extLst>
              <p:ext uri="{D42A27DB-BD31-4B8C-83A1-F6EECF244321}">
                <p14:modId xmlns:p14="http://schemas.microsoft.com/office/powerpoint/2010/main" val="1917550037"/>
              </p:ext>
            </p:extLst>
          </p:nvPr>
        </p:nvGraphicFramePr>
        <p:xfrm>
          <a:off x="1039090" y="1581539"/>
          <a:ext cx="9556010" cy="4636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246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73B325-B359-4D10-962C-FFD224E1CC25}"/>
              </a:ext>
            </a:extLst>
          </p:cNvPr>
          <p:cNvGraphicFramePr>
            <a:graphicFrameLocks noGrp="1"/>
          </p:cNvGraphicFramePr>
          <p:nvPr>
            <p:extLst>
              <p:ext uri="{D42A27DB-BD31-4B8C-83A1-F6EECF244321}">
                <p14:modId xmlns:p14="http://schemas.microsoft.com/office/powerpoint/2010/main" val="3911853296"/>
              </p:ext>
            </p:extLst>
          </p:nvPr>
        </p:nvGraphicFramePr>
        <p:xfrm>
          <a:off x="1108075" y="924238"/>
          <a:ext cx="9645650" cy="270086"/>
        </p:xfrm>
        <a:graphic>
          <a:graphicData uri="http://schemas.openxmlformats.org/drawingml/2006/table">
            <a:tbl>
              <a:tblPr/>
              <a:tblGrid>
                <a:gridCol w="9645650">
                  <a:extLst>
                    <a:ext uri="{9D8B030D-6E8A-4147-A177-3AD203B41FA5}">
                      <a16:colId xmlns:a16="http://schemas.microsoft.com/office/drawing/2014/main" val="3136035948"/>
                    </a:ext>
                  </a:extLst>
                </a:gridCol>
              </a:tblGrid>
              <a:tr h="270086">
                <a:tc>
                  <a:txBody>
                    <a:bodyPr/>
                    <a:lstStyle/>
                    <a:p>
                      <a:pPr algn="ctr" fontAlgn="b"/>
                      <a:r>
                        <a:rPr lang="en-US" sz="1500" b="1" i="0" u="none" strike="noStrike" dirty="0">
                          <a:solidFill>
                            <a:srgbClr val="FFFFFF"/>
                          </a:solidFill>
                          <a:effectLst/>
                          <a:latin typeface="Arial" panose="020B0604020202020204" pitchFamily="34" charset="0"/>
                        </a:rPr>
                        <a:t>DISCLAIMER</a:t>
                      </a:r>
                    </a:p>
                  </a:txBody>
                  <a:tcPr marL="9525" marR="9525" marT="9525" marB="0">
                    <a:lnL>
                      <a:noFill/>
                    </a:lnL>
                    <a:lnR>
                      <a:noFill/>
                    </a:lnR>
                    <a:lnT>
                      <a:noFill/>
                    </a:lnT>
                    <a:lnB>
                      <a:noFill/>
                    </a:lnB>
                    <a:solidFill>
                      <a:srgbClr val="ED7D31"/>
                    </a:solidFill>
                  </a:tcPr>
                </a:tc>
                <a:extLst>
                  <a:ext uri="{0D108BD9-81ED-4DB2-BD59-A6C34878D82A}">
                    <a16:rowId xmlns:a16="http://schemas.microsoft.com/office/drawing/2014/main" val="1295358695"/>
                  </a:ext>
                </a:extLst>
              </a:tr>
            </a:tbl>
          </a:graphicData>
        </a:graphic>
      </p:graphicFrame>
      <p:graphicFrame>
        <p:nvGraphicFramePr>
          <p:cNvPr id="4" name="Table 3">
            <a:extLst>
              <a:ext uri="{FF2B5EF4-FFF2-40B4-BE49-F238E27FC236}">
                <a16:creationId xmlns:a16="http://schemas.microsoft.com/office/drawing/2014/main" id="{4F5A4B8E-8762-4279-94DF-CC427399F8DE}"/>
              </a:ext>
            </a:extLst>
          </p:cNvPr>
          <p:cNvGraphicFramePr>
            <a:graphicFrameLocks noGrp="1"/>
          </p:cNvGraphicFramePr>
          <p:nvPr>
            <p:extLst>
              <p:ext uri="{D42A27DB-BD31-4B8C-83A1-F6EECF244321}">
                <p14:modId xmlns:p14="http://schemas.microsoft.com/office/powerpoint/2010/main" val="3438094093"/>
              </p:ext>
            </p:extLst>
          </p:nvPr>
        </p:nvGraphicFramePr>
        <p:xfrm>
          <a:off x="1108075" y="1322864"/>
          <a:ext cx="9645651" cy="2232660"/>
        </p:xfrm>
        <a:graphic>
          <a:graphicData uri="http://schemas.openxmlformats.org/drawingml/2006/table">
            <a:tbl>
              <a:tblPr/>
              <a:tblGrid>
                <a:gridCol w="5253305">
                  <a:extLst>
                    <a:ext uri="{9D8B030D-6E8A-4147-A177-3AD203B41FA5}">
                      <a16:colId xmlns:a16="http://schemas.microsoft.com/office/drawing/2014/main" val="2665418317"/>
                    </a:ext>
                  </a:extLst>
                </a:gridCol>
                <a:gridCol w="1969989">
                  <a:extLst>
                    <a:ext uri="{9D8B030D-6E8A-4147-A177-3AD203B41FA5}">
                      <a16:colId xmlns:a16="http://schemas.microsoft.com/office/drawing/2014/main" val="3682355091"/>
                    </a:ext>
                  </a:extLst>
                </a:gridCol>
                <a:gridCol w="2422357">
                  <a:extLst>
                    <a:ext uri="{9D8B030D-6E8A-4147-A177-3AD203B41FA5}">
                      <a16:colId xmlns:a16="http://schemas.microsoft.com/office/drawing/2014/main" val="2788337050"/>
                    </a:ext>
                  </a:extLst>
                </a:gridCol>
              </a:tblGrid>
              <a:tr h="190500">
                <a:tc gridSpan="3">
                  <a:txBody>
                    <a:bodyPr/>
                    <a:lstStyle/>
                    <a:p>
                      <a:pPr marL="285750" indent="-285750" algn="l" fontAlgn="b">
                        <a:buFont typeface="Wingdings" panose="05000000000000000000" pitchFamily="2" charset="2"/>
                        <a:buChar char="Ø"/>
                      </a:pPr>
                      <a:r>
                        <a:rPr lang="en-US" sz="1800" b="0" i="0" u="none" strike="noStrike" dirty="0">
                          <a:effectLst/>
                          <a:latin typeface="Arial" panose="020B0604020202020204" pitchFamily="34" charset="0"/>
                        </a:rPr>
                        <a:t>Information contained in this presentation is subject to change without further notice.</a:t>
                      </a:r>
                    </a:p>
                    <a:p>
                      <a:pPr marL="0" indent="0" algn="l" fontAlgn="b">
                        <a:buFont typeface="Wingdings" panose="05000000000000000000" pitchFamily="2" charset="2"/>
                        <a:buNone/>
                      </a:pPr>
                      <a:endParaRPr lang="en-US" sz="1800" b="0"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4565435"/>
                  </a:ext>
                </a:extLst>
              </a:tr>
              <a:tr h="190500">
                <a:tc gridSpan="2">
                  <a:txBody>
                    <a:bodyPr/>
                    <a:lstStyle/>
                    <a:p>
                      <a:pPr marL="285750" indent="-285750" algn="l" fontAlgn="b">
                        <a:buFont typeface="Wingdings" panose="05000000000000000000" pitchFamily="2" charset="2"/>
                        <a:buChar char="Ø"/>
                      </a:pPr>
                      <a:r>
                        <a:rPr lang="en-US" sz="1800" b="0" i="0" u="none" strike="noStrike" dirty="0">
                          <a:effectLst/>
                          <a:latin typeface="Arial" panose="020B0604020202020204" pitchFamily="34" charset="0"/>
                        </a:rPr>
                        <a:t>It may not contain all material information concerning the company.</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6226516"/>
                  </a:ext>
                </a:extLst>
              </a:tr>
              <a:tr h="190500">
                <a:tc>
                  <a:txBody>
                    <a:bodyPr/>
                    <a:lstStyle/>
                    <a:p>
                      <a:pPr marL="285750" indent="-285750" algn="l" fontAlgn="b">
                        <a:buFont typeface="Wingdings" panose="05000000000000000000" pitchFamily="2" charset="2"/>
                        <a:buChar char="Ø"/>
                      </a:pPr>
                      <a:endParaRPr lang="en-US" sz="18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26226433"/>
                  </a:ext>
                </a:extLst>
              </a:tr>
              <a:tr h="0">
                <a:tc gridSpan="3">
                  <a:txBody>
                    <a:bodyPr/>
                    <a:lstStyle/>
                    <a:p>
                      <a:pPr marL="285750" indent="-285750" algn="l" fontAlgn="t">
                        <a:buFont typeface="Wingdings" panose="05000000000000000000" pitchFamily="2" charset="2"/>
                        <a:buChar char="Ø"/>
                      </a:pPr>
                      <a:r>
                        <a:rPr lang="en-US" sz="1800" b="0" i="0" u="none" strike="noStrike" dirty="0">
                          <a:effectLst/>
                          <a:latin typeface="Arial" panose="020B0604020202020204" pitchFamily="34" charset="0"/>
                        </a:rPr>
                        <a:t>We and our advisors do not make any representation regarding, nor assume any liability for, the accuracy or completeness of, or any errors or omissions in, any information contained herein. This presentation is strictly for information only and is not to be distributed without the explicit consent of ZAD Holding Company management under any circumstances.</a:t>
                      </a:r>
                    </a:p>
                  </a:txBody>
                  <a:tcPr marL="9525" marR="9525" marT="9525"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7712212"/>
                  </a:ext>
                </a:extLst>
              </a:tr>
            </a:tbl>
          </a:graphicData>
        </a:graphic>
      </p:graphicFrame>
    </p:spTree>
    <p:extLst>
      <p:ext uri="{BB962C8B-B14F-4D97-AF65-F5344CB8AC3E}">
        <p14:creationId xmlns:p14="http://schemas.microsoft.com/office/powerpoint/2010/main" val="4266310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667</Words>
  <Application>Microsoft Office PowerPoint</Application>
  <PresentationFormat>Widescreen</PresentationFormat>
  <Paragraphs>175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 Antiqua</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Continue…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Maharaj</dc:creator>
  <cp:lastModifiedBy>Nasir Hussain</cp:lastModifiedBy>
  <cp:revision>40</cp:revision>
  <dcterms:created xsi:type="dcterms:W3CDTF">2021-08-15T13:47:09Z</dcterms:created>
  <dcterms:modified xsi:type="dcterms:W3CDTF">2021-11-01T14:54:29Z</dcterms:modified>
</cp:coreProperties>
</file>